
<file path=[Content_Types].xml><?xml version="1.0" encoding="utf-8"?>
<Types xmlns="http://schemas.openxmlformats.org/package/2006/content-types">
  <Default Extension="png" ContentType="image/png"/>
  <Default Extension="jpeg" ContentType="image/jpeg"/>
  <Default Extension="mov" ContentType="video/quicktime"/>
  <Default Extension="rels" ContentType="application/vnd.openxmlformats-package.relationships+xml"/>
  <Default Extension="xml" ContentType="application/xml"/>
  <Default Extension="gif" ContentType="image/gif"/>
  <Default Extension="mp4" ContentType="video/mp4"/>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52" r:id="rId1"/>
  </p:sldMasterIdLst>
  <p:notesMasterIdLst>
    <p:notesMasterId r:id="rId33"/>
  </p:notesMasterIdLst>
  <p:handoutMasterIdLst>
    <p:handoutMasterId r:id="rId34"/>
  </p:handoutMasterIdLst>
  <p:sldIdLst>
    <p:sldId id="256" r:id="rId2"/>
    <p:sldId id="846" r:id="rId3"/>
    <p:sldId id="847" r:id="rId4"/>
    <p:sldId id="848" r:id="rId5"/>
    <p:sldId id="849" r:id="rId6"/>
    <p:sldId id="853" r:id="rId7"/>
    <p:sldId id="878" r:id="rId8"/>
    <p:sldId id="858" r:id="rId9"/>
    <p:sldId id="865" r:id="rId10"/>
    <p:sldId id="879" r:id="rId11"/>
    <p:sldId id="867" r:id="rId12"/>
    <p:sldId id="869" r:id="rId13"/>
    <p:sldId id="871" r:id="rId14"/>
    <p:sldId id="897" r:id="rId15"/>
    <p:sldId id="880" r:id="rId16"/>
    <p:sldId id="888" r:id="rId17"/>
    <p:sldId id="889" r:id="rId18"/>
    <p:sldId id="890" r:id="rId19"/>
    <p:sldId id="891" r:id="rId20"/>
    <p:sldId id="892" r:id="rId21"/>
    <p:sldId id="881" r:id="rId22"/>
    <p:sldId id="882" r:id="rId23"/>
    <p:sldId id="887" r:id="rId24"/>
    <p:sldId id="886" r:id="rId25"/>
    <p:sldId id="883" r:id="rId26"/>
    <p:sldId id="884" r:id="rId27"/>
    <p:sldId id="894" r:id="rId28"/>
    <p:sldId id="893" r:id="rId29"/>
    <p:sldId id="895" r:id="rId30"/>
    <p:sldId id="872" r:id="rId31"/>
    <p:sldId id="896" r:id="rId32"/>
  </p:sldIdLst>
  <p:sldSz cx="9144000" cy="6858000" type="screen4x3"/>
  <p:notesSz cx="6858000" cy="9296400"/>
  <p:defaultTextStyle>
    <a:defPPr>
      <a:defRPr lang="zh-CN"/>
    </a:defPPr>
    <a:lvl1pPr algn="l" rtl="0" fontAlgn="base">
      <a:spcBef>
        <a:spcPct val="50000"/>
      </a:spcBef>
      <a:spcAft>
        <a:spcPct val="0"/>
      </a:spcAft>
      <a:defRPr sz="2000" kern="1200">
        <a:solidFill>
          <a:schemeClr val="tx1"/>
        </a:solidFill>
        <a:latin typeface="Arial" pitchFamily="34" charset="0"/>
        <a:ea typeface="黑体" pitchFamily="49" charset="-122"/>
        <a:cs typeface="+mn-cs"/>
      </a:defRPr>
    </a:lvl1pPr>
    <a:lvl2pPr marL="457200" algn="l" rtl="0" fontAlgn="base">
      <a:spcBef>
        <a:spcPct val="50000"/>
      </a:spcBef>
      <a:spcAft>
        <a:spcPct val="0"/>
      </a:spcAft>
      <a:defRPr sz="2000" kern="1200">
        <a:solidFill>
          <a:schemeClr val="tx1"/>
        </a:solidFill>
        <a:latin typeface="Arial" pitchFamily="34" charset="0"/>
        <a:ea typeface="黑体" pitchFamily="49" charset="-122"/>
        <a:cs typeface="+mn-cs"/>
      </a:defRPr>
    </a:lvl2pPr>
    <a:lvl3pPr marL="914400" algn="l" rtl="0" fontAlgn="base">
      <a:spcBef>
        <a:spcPct val="50000"/>
      </a:spcBef>
      <a:spcAft>
        <a:spcPct val="0"/>
      </a:spcAft>
      <a:defRPr sz="2000" kern="1200">
        <a:solidFill>
          <a:schemeClr val="tx1"/>
        </a:solidFill>
        <a:latin typeface="Arial" pitchFamily="34" charset="0"/>
        <a:ea typeface="黑体" pitchFamily="49" charset="-122"/>
        <a:cs typeface="+mn-cs"/>
      </a:defRPr>
    </a:lvl3pPr>
    <a:lvl4pPr marL="1371600" algn="l" rtl="0" fontAlgn="base">
      <a:spcBef>
        <a:spcPct val="50000"/>
      </a:spcBef>
      <a:spcAft>
        <a:spcPct val="0"/>
      </a:spcAft>
      <a:defRPr sz="2000" kern="1200">
        <a:solidFill>
          <a:schemeClr val="tx1"/>
        </a:solidFill>
        <a:latin typeface="Arial" pitchFamily="34" charset="0"/>
        <a:ea typeface="黑体" pitchFamily="49" charset="-122"/>
        <a:cs typeface="+mn-cs"/>
      </a:defRPr>
    </a:lvl4pPr>
    <a:lvl5pPr marL="1828800" algn="l" rtl="0" fontAlgn="base">
      <a:spcBef>
        <a:spcPct val="50000"/>
      </a:spcBef>
      <a:spcAft>
        <a:spcPct val="0"/>
      </a:spcAft>
      <a:defRPr sz="2000" kern="1200">
        <a:solidFill>
          <a:schemeClr val="tx1"/>
        </a:solidFill>
        <a:latin typeface="Arial" pitchFamily="34" charset="0"/>
        <a:ea typeface="黑体" pitchFamily="49" charset="-122"/>
        <a:cs typeface="+mn-cs"/>
      </a:defRPr>
    </a:lvl5pPr>
    <a:lvl6pPr marL="2286000" algn="l" defTabSz="914400" rtl="0" eaLnBrk="1" latinLnBrk="0" hangingPunct="1">
      <a:defRPr sz="2000" kern="1200">
        <a:solidFill>
          <a:schemeClr val="tx1"/>
        </a:solidFill>
        <a:latin typeface="Arial" pitchFamily="34" charset="0"/>
        <a:ea typeface="黑体" pitchFamily="49" charset="-122"/>
        <a:cs typeface="+mn-cs"/>
      </a:defRPr>
    </a:lvl6pPr>
    <a:lvl7pPr marL="2743200" algn="l" defTabSz="914400" rtl="0" eaLnBrk="1" latinLnBrk="0" hangingPunct="1">
      <a:defRPr sz="2000" kern="1200">
        <a:solidFill>
          <a:schemeClr val="tx1"/>
        </a:solidFill>
        <a:latin typeface="Arial" pitchFamily="34" charset="0"/>
        <a:ea typeface="黑体" pitchFamily="49" charset="-122"/>
        <a:cs typeface="+mn-cs"/>
      </a:defRPr>
    </a:lvl7pPr>
    <a:lvl8pPr marL="3200400" algn="l" defTabSz="914400" rtl="0" eaLnBrk="1" latinLnBrk="0" hangingPunct="1">
      <a:defRPr sz="2000" kern="1200">
        <a:solidFill>
          <a:schemeClr val="tx1"/>
        </a:solidFill>
        <a:latin typeface="Arial" pitchFamily="34" charset="0"/>
        <a:ea typeface="黑体" pitchFamily="49" charset="-122"/>
        <a:cs typeface="+mn-cs"/>
      </a:defRPr>
    </a:lvl8pPr>
    <a:lvl9pPr marL="3657600" algn="l" defTabSz="914400" rtl="0" eaLnBrk="1" latinLnBrk="0" hangingPunct="1">
      <a:defRPr sz="2000" kern="1200">
        <a:solidFill>
          <a:schemeClr val="tx1"/>
        </a:solidFill>
        <a:latin typeface="Arial" pitchFamily="34" charset="0"/>
        <a:ea typeface="黑体" pitchFamily="49" charset="-122"/>
        <a:cs typeface="+mn-cs"/>
      </a:defRPr>
    </a:lvl9pPr>
  </p:defaultTextStyle>
  <p:extLst>
    <p:ext uri="{EFAFB233-063F-42B5-8137-9DF3F51BA10A}">
      <p15:sldGuideLst xmlns:p15="http://schemas.microsoft.com/office/powerpoint/2012/main">
        <p15:guide id="2" pos="2736" userDrawn="1">
          <p15:clr>
            <a:srgbClr val="A4A3A4"/>
          </p15:clr>
        </p15:guide>
        <p15:guide id="3" orient="horz" pos="2112"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366FF"/>
    <a:srgbClr val="FFFF00"/>
    <a:srgbClr val="FF0000"/>
    <a:srgbClr val="00CCFF"/>
    <a:srgbClr val="FF9933"/>
    <a:srgbClr val="3366CC"/>
    <a:srgbClr val="006699"/>
    <a:srgbClr val="F927C2"/>
    <a:srgbClr val="FFCC00"/>
    <a:srgbClr val="FAC09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BDBED569-4797-4DF1-A0F4-6AAB3CD982D8}" styleName="Light Style 3 - Accent 5">
    <a:wholeTbl>
      <a:tcTxStyle>
        <a:fontRef idx="minor">
          <a:scrgbClr r="0" g="0" b="0"/>
        </a:fontRef>
        <a:schemeClr val="tx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noFill/>
        </a:fill>
      </a:tcStyle>
    </a:wholeTbl>
    <a:band1H>
      <a:tcStyle>
        <a:tcBdr/>
        <a:fill>
          <a:solidFill>
            <a:schemeClr val="accent5">
              <a:alpha val="20000"/>
            </a:schemeClr>
          </a:solidFill>
        </a:fill>
      </a:tcStyle>
    </a:band1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noFill/>
        </a:fill>
      </a:tcStyle>
    </a:lastRow>
    <a:firstRow>
      <a:tcTxStyle b="on"/>
      <a:tcStyle>
        <a:tcBdr>
          <a:bottom>
            <a:ln w="25400" cmpd="sng">
              <a:solidFill>
                <a:schemeClr val="accent5"/>
              </a:solidFill>
            </a:ln>
          </a:bottom>
        </a:tcBdr>
        <a:fill>
          <a:no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10A1B5D5-9B99-4C35-A422-299274C87663}" styleName="Medium Style 1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8A107856-5554-42FB-B03E-39F5DBC370BA}" styleName="Medium Style 4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solidFill>
            <a:schemeClr val="accent2">
              <a:tint val="20000"/>
            </a:schemeClr>
          </a:solidFill>
        </a:fill>
      </a:tcStyle>
    </a:wholeTbl>
    <a:band1H>
      <a:tcStyle>
        <a:tcBdr/>
        <a:fill>
          <a:solidFill>
            <a:schemeClr val="accent2">
              <a:tint val="40000"/>
            </a:schemeClr>
          </a:solidFill>
        </a:fill>
      </a:tcStyle>
    </a:band1H>
    <a:band1V>
      <a:tcStyle>
        <a:tcBdr/>
        <a:fill>
          <a:solidFill>
            <a:schemeClr val="accent2">
              <a:tint val="40000"/>
            </a:schemeClr>
          </a:solidFill>
        </a:fill>
      </a:tcStyle>
    </a:band1V>
    <a:lastCol>
      <a:tcTxStyle b="on"/>
      <a:tcStyle>
        <a:tcBdr/>
      </a:tcStyle>
    </a:lastCol>
    <a:firstCol>
      <a:tcTxStyle b="on"/>
      <a:tcStyle>
        <a:tcBdr/>
      </a:tcStyle>
    </a:firstCol>
    <a:lastRow>
      <a:tcTxStyle b="on"/>
      <a:tcStyle>
        <a:tcBdr>
          <a:top>
            <a:ln w="25400" cmpd="sng">
              <a:solidFill>
                <a:schemeClr val="accent2"/>
              </a:solidFill>
            </a:ln>
          </a:top>
        </a:tcBdr>
        <a:fill>
          <a:solidFill>
            <a:schemeClr val="accent2">
              <a:tint val="20000"/>
            </a:schemeClr>
          </a:solidFill>
        </a:fill>
      </a:tcStyle>
    </a:lastRow>
    <a:firstRow>
      <a:tcTxStyle b="on"/>
      <a:tcStyle>
        <a:tcBdr/>
        <a:fill>
          <a:solidFill>
            <a:schemeClr val="accent2">
              <a:tint val="20000"/>
            </a:schemeClr>
          </a:solidFill>
        </a:fill>
      </a:tcStyle>
    </a:firstRow>
  </a:tblStyle>
  <a:tblStyle styleId="{69CF1AB2-1976-4502-BF36-3FF5EA218861}" styleName="中度样式 4 - 强调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2D5ABB26-0587-4C30-8999-92F81FD0307C}" styleName="无样式，无网格">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0505E3EF-67EA-436B-97B2-0124C06EBD24}" styleName="中度样式 4 - 强调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25400" cmpd="sng">
              <a:solidFill>
                <a:schemeClr val="accent3"/>
              </a:solidFill>
            </a:ln>
          </a:top>
        </a:tcBdr>
        <a:fill>
          <a:solidFill>
            <a:schemeClr val="accent3">
              <a:tint val="20000"/>
            </a:schemeClr>
          </a:solidFill>
        </a:fill>
      </a:tcStyle>
    </a:lastRow>
    <a:firstRow>
      <a:tcTxStyle b="on"/>
      <a:tcStyle>
        <a:tcBdr/>
        <a:fill>
          <a:solidFill>
            <a:schemeClr val="accent3">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8256" autoAdjust="0"/>
    <p:restoredTop sz="73256" autoAdjust="0"/>
  </p:normalViewPr>
  <p:slideViewPr>
    <p:cSldViewPr showGuides="1">
      <p:cViewPr varScale="1">
        <p:scale>
          <a:sx n="64" d="100"/>
          <a:sy n="64" d="100"/>
        </p:scale>
        <p:origin x="1950" y="66"/>
      </p:cViewPr>
      <p:guideLst>
        <p:guide pos="2736"/>
        <p:guide orient="horz" pos="2112"/>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handoutMaster" Target="handoutMasters/handout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notesMaster" Target="notesMasters/notesMaster1.xml"/><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 Id="rId8" Type="http://schemas.openxmlformats.org/officeDocument/2006/relationships/slide" Target="slides/slide7.xml"/><Relationship Id="rId3" Type="http://schemas.openxmlformats.org/officeDocument/2006/relationships/slide" Target="slides/slide2.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1"/>
            <a:ext cx="2971800" cy="464820"/>
          </a:xfrm>
          <a:prstGeom prst="rect">
            <a:avLst/>
          </a:prstGeom>
        </p:spPr>
        <p:txBody>
          <a:bodyPr vert="horz" lIns="91433" tIns="45717" rIns="91433" bIns="45717" rtlCol="0"/>
          <a:lstStyle>
            <a:lvl1pPr algn="l">
              <a:defRPr sz="1200"/>
            </a:lvl1pPr>
          </a:lstStyle>
          <a:p>
            <a:endParaRPr lang="en-US"/>
          </a:p>
        </p:txBody>
      </p:sp>
      <p:sp>
        <p:nvSpPr>
          <p:cNvPr id="3" name="Date Placeholder 2"/>
          <p:cNvSpPr>
            <a:spLocks noGrp="1"/>
          </p:cNvSpPr>
          <p:nvPr>
            <p:ph type="dt" sz="quarter" idx="1"/>
          </p:nvPr>
        </p:nvSpPr>
        <p:spPr>
          <a:xfrm>
            <a:off x="3884613" y="1"/>
            <a:ext cx="2971800" cy="464820"/>
          </a:xfrm>
          <a:prstGeom prst="rect">
            <a:avLst/>
          </a:prstGeom>
        </p:spPr>
        <p:txBody>
          <a:bodyPr vert="horz" lIns="91433" tIns="45717" rIns="91433" bIns="45717" rtlCol="0"/>
          <a:lstStyle>
            <a:lvl1pPr algn="r">
              <a:defRPr sz="1200"/>
            </a:lvl1pPr>
          </a:lstStyle>
          <a:p>
            <a:fld id="{234518C9-0026-4EE7-B855-42D52D0CC3EC}" type="datetimeFigureOut">
              <a:rPr lang="en-US" smtClean="0"/>
              <a:pPr/>
              <a:t>10/17/2016</a:t>
            </a:fld>
            <a:endParaRPr lang="en-US"/>
          </a:p>
        </p:txBody>
      </p:sp>
      <p:sp>
        <p:nvSpPr>
          <p:cNvPr id="4" name="Footer Placeholder 3"/>
          <p:cNvSpPr>
            <a:spLocks noGrp="1"/>
          </p:cNvSpPr>
          <p:nvPr>
            <p:ph type="ftr" sz="quarter" idx="2"/>
          </p:nvPr>
        </p:nvSpPr>
        <p:spPr>
          <a:xfrm>
            <a:off x="0" y="8829967"/>
            <a:ext cx="2971800" cy="464820"/>
          </a:xfrm>
          <a:prstGeom prst="rect">
            <a:avLst/>
          </a:prstGeom>
        </p:spPr>
        <p:txBody>
          <a:bodyPr vert="horz" lIns="91433" tIns="45717" rIns="91433" bIns="45717"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829967"/>
            <a:ext cx="2971800" cy="464820"/>
          </a:xfrm>
          <a:prstGeom prst="rect">
            <a:avLst/>
          </a:prstGeom>
        </p:spPr>
        <p:txBody>
          <a:bodyPr vert="horz" lIns="91433" tIns="45717" rIns="91433" bIns="45717" rtlCol="0" anchor="b"/>
          <a:lstStyle>
            <a:lvl1pPr algn="r">
              <a:defRPr sz="1200"/>
            </a:lvl1pPr>
          </a:lstStyle>
          <a:p>
            <a:fld id="{6B5F2D4F-6A44-4117-B1FE-2C385703ECEE}" type="slidenum">
              <a:rPr lang="en-US" smtClean="0"/>
              <a:pPr/>
              <a:t>‹#›</a:t>
            </a:fld>
            <a:endParaRPr lang="en-US"/>
          </a:p>
        </p:txBody>
      </p:sp>
    </p:spTree>
    <p:extLst>
      <p:ext uri="{BB962C8B-B14F-4D97-AF65-F5344CB8AC3E}">
        <p14:creationId xmlns:p14="http://schemas.microsoft.com/office/powerpoint/2010/main" val="366498417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1"/>
            <a:ext cx="2971800" cy="464820"/>
          </a:xfrm>
          <a:prstGeom prst="rect">
            <a:avLst/>
          </a:prstGeom>
        </p:spPr>
        <p:txBody>
          <a:bodyPr vert="horz" lIns="91433" tIns="45717" rIns="91433" bIns="45717" rtlCol="0"/>
          <a:lstStyle>
            <a:lvl1pPr algn="l">
              <a:defRPr sz="1200"/>
            </a:lvl1pPr>
          </a:lstStyle>
          <a:p>
            <a:endParaRPr lang="en-US" dirty="0"/>
          </a:p>
        </p:txBody>
      </p:sp>
      <p:sp>
        <p:nvSpPr>
          <p:cNvPr id="3" name="Date Placeholder 2"/>
          <p:cNvSpPr>
            <a:spLocks noGrp="1"/>
          </p:cNvSpPr>
          <p:nvPr>
            <p:ph type="dt" idx="1"/>
          </p:nvPr>
        </p:nvSpPr>
        <p:spPr>
          <a:xfrm>
            <a:off x="3884613" y="1"/>
            <a:ext cx="2971800" cy="464820"/>
          </a:xfrm>
          <a:prstGeom prst="rect">
            <a:avLst/>
          </a:prstGeom>
        </p:spPr>
        <p:txBody>
          <a:bodyPr vert="horz" lIns="91433" tIns="45717" rIns="91433" bIns="45717" rtlCol="0"/>
          <a:lstStyle>
            <a:lvl1pPr algn="r">
              <a:defRPr sz="1200"/>
            </a:lvl1pPr>
          </a:lstStyle>
          <a:p>
            <a:fld id="{63979EEC-DD85-4362-9A6D-7C6F6A2D38EA}" type="datetimeFigureOut">
              <a:rPr lang="en-US" smtClean="0"/>
              <a:pPr/>
              <a:t>10/17/2016</a:t>
            </a:fld>
            <a:endParaRPr lang="en-US" dirty="0"/>
          </a:p>
        </p:txBody>
      </p:sp>
      <p:sp>
        <p:nvSpPr>
          <p:cNvPr id="4" name="Slide Image Placeholder 3"/>
          <p:cNvSpPr>
            <a:spLocks noGrp="1" noRot="1" noChangeAspect="1"/>
          </p:cNvSpPr>
          <p:nvPr>
            <p:ph type="sldImg" idx="2"/>
          </p:nvPr>
        </p:nvSpPr>
        <p:spPr>
          <a:xfrm>
            <a:off x="1104900" y="696913"/>
            <a:ext cx="4648200" cy="3486150"/>
          </a:xfrm>
          <a:prstGeom prst="rect">
            <a:avLst/>
          </a:prstGeom>
          <a:noFill/>
          <a:ln w="12700">
            <a:solidFill>
              <a:prstClr val="black"/>
            </a:solidFill>
          </a:ln>
        </p:spPr>
        <p:txBody>
          <a:bodyPr vert="horz" lIns="91433" tIns="45717" rIns="91433" bIns="45717" rtlCol="0" anchor="ctr"/>
          <a:lstStyle/>
          <a:p>
            <a:endParaRPr lang="en-US" dirty="0"/>
          </a:p>
        </p:txBody>
      </p:sp>
      <p:sp>
        <p:nvSpPr>
          <p:cNvPr id="5" name="Notes Placeholder 4"/>
          <p:cNvSpPr>
            <a:spLocks noGrp="1"/>
          </p:cNvSpPr>
          <p:nvPr>
            <p:ph type="body" sz="quarter" idx="3"/>
          </p:nvPr>
        </p:nvSpPr>
        <p:spPr>
          <a:xfrm>
            <a:off x="685800" y="4415790"/>
            <a:ext cx="5486400" cy="4183380"/>
          </a:xfrm>
          <a:prstGeom prst="rect">
            <a:avLst/>
          </a:prstGeom>
        </p:spPr>
        <p:txBody>
          <a:bodyPr vert="horz" lIns="91433" tIns="45717" rIns="91433" bIns="45717"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829967"/>
            <a:ext cx="2971800" cy="464820"/>
          </a:xfrm>
          <a:prstGeom prst="rect">
            <a:avLst/>
          </a:prstGeom>
        </p:spPr>
        <p:txBody>
          <a:bodyPr vert="horz" lIns="91433" tIns="45717" rIns="91433" bIns="45717"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829967"/>
            <a:ext cx="2971800" cy="464820"/>
          </a:xfrm>
          <a:prstGeom prst="rect">
            <a:avLst/>
          </a:prstGeom>
        </p:spPr>
        <p:txBody>
          <a:bodyPr vert="horz" lIns="91433" tIns="45717" rIns="91433" bIns="45717" rtlCol="0" anchor="b"/>
          <a:lstStyle>
            <a:lvl1pPr algn="r">
              <a:defRPr sz="1200"/>
            </a:lvl1pPr>
          </a:lstStyle>
          <a:p>
            <a:fld id="{34B092E2-D08B-497B-89A3-70AB5E9D01ED}" type="slidenum">
              <a:rPr lang="en-US" smtClean="0"/>
              <a:pPr/>
              <a:t>‹#›</a:t>
            </a:fld>
            <a:endParaRPr lang="en-US" dirty="0"/>
          </a:p>
        </p:txBody>
      </p:sp>
    </p:spTree>
    <p:extLst>
      <p:ext uri="{BB962C8B-B14F-4D97-AF65-F5344CB8AC3E}">
        <p14:creationId xmlns:p14="http://schemas.microsoft.com/office/powerpoint/2010/main" val="167373722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3" Type="http://schemas.openxmlformats.org/officeDocument/2006/relationships/hyperlink" Target="http://www.codeproject.com/Articles/805587/Merge-Sort" TargetMode="External"/><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3" Type="http://schemas.openxmlformats.org/officeDocument/2006/relationships/hyperlink" Target="http://www.codeproject.com/Articles/805587/Merge-Sort" TargetMode="External"/><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3" Type="http://schemas.openxmlformats.org/officeDocument/2006/relationships/hyperlink" Target="https://www.cs.cmu.edu/~adamchik/15-121/lectures/Sorting%20Algorithms/sorting.html" TargetMode="External"/><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3" Type="http://schemas.openxmlformats.org/officeDocument/2006/relationships/hyperlink" Target="https://www.cs.cmu.edu/~adamchik/15-121/lectures/Sorting%20Algorithms/sorting.html" TargetMode="External"/><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3" Type="http://schemas.openxmlformats.org/officeDocument/2006/relationships/hyperlink" Target="https://www.cs.cmu.edu/~adamchik/15-121/lectures/Sorting%20Algorithms/sorting.html" TargetMode="External"/><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3" Type="http://schemas.openxmlformats.org/officeDocument/2006/relationships/hyperlink" Target="https://www.cs.cmu.edu/~adamchik/15-121/lectures/Sorting%20Algorithms/sorting.html" TargetMode="External"/><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3" Type="http://schemas.openxmlformats.org/officeDocument/2006/relationships/hyperlink" Target="http://en.wikipedia.org/wiki/Sorting_algorithm" TargetMode="External"/><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smtClean="0"/>
              <a:t>Good morning everyone, let’s first give a warm welcome to our distinguished guests for joining our lesson this early morning.</a:t>
            </a:r>
          </a:p>
          <a:p>
            <a:r>
              <a:rPr lang="en-US" baseline="0" dirty="0" smtClean="0"/>
              <a:t>Today we are going to explore an interesting topic in computer science: the sorting algorithms. </a:t>
            </a:r>
          </a:p>
        </p:txBody>
      </p:sp>
      <p:sp>
        <p:nvSpPr>
          <p:cNvPr id="4" name="Slide Number Placeholder 3"/>
          <p:cNvSpPr>
            <a:spLocks noGrp="1"/>
          </p:cNvSpPr>
          <p:nvPr>
            <p:ph type="sldNum" sz="quarter" idx="10"/>
          </p:nvPr>
        </p:nvSpPr>
        <p:spPr/>
        <p:txBody>
          <a:bodyPr/>
          <a:lstStyle/>
          <a:p>
            <a:fld id="{34B092E2-D08B-497B-89A3-70AB5E9D01ED}" type="slidenum">
              <a:rPr lang="en-US" smtClean="0"/>
              <a:pPr/>
              <a:t>1</a:t>
            </a:fld>
            <a:endParaRPr lang="en-US" dirty="0"/>
          </a:p>
        </p:txBody>
      </p:sp>
    </p:spTree>
    <p:extLst>
      <p:ext uri="{BB962C8B-B14F-4D97-AF65-F5344CB8AC3E}">
        <p14:creationId xmlns:p14="http://schemas.microsoft.com/office/powerpoint/2010/main" val="386916290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GB"/>
          </a:p>
        </p:txBody>
      </p:sp>
      <p:sp>
        <p:nvSpPr>
          <p:cNvPr id="4" name="灯片编号占位符 3"/>
          <p:cNvSpPr>
            <a:spLocks noGrp="1"/>
          </p:cNvSpPr>
          <p:nvPr>
            <p:ph type="sldNum" sz="quarter" idx="10"/>
          </p:nvPr>
        </p:nvSpPr>
        <p:spPr/>
        <p:txBody>
          <a:bodyPr/>
          <a:lstStyle/>
          <a:p>
            <a:fld id="{34B092E2-D08B-497B-89A3-70AB5E9D01ED}" type="slidenum">
              <a:rPr lang="en-US" smtClean="0"/>
              <a:pPr/>
              <a:t>10</a:t>
            </a:fld>
            <a:endParaRPr lang="en-US" dirty="0"/>
          </a:p>
        </p:txBody>
      </p:sp>
    </p:spTree>
    <p:extLst>
      <p:ext uri="{BB962C8B-B14F-4D97-AF65-F5344CB8AC3E}">
        <p14:creationId xmlns:p14="http://schemas.microsoft.com/office/powerpoint/2010/main" val="391647328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smtClean="0"/>
              <a:t>Let’s see</a:t>
            </a:r>
            <a:r>
              <a:rPr lang="en-US" altLang="zh-CN" baseline="0" dirty="0" smtClean="0"/>
              <a:t> how to calculate the computational complexity. The most time consuming steps in the algorithm are comparing and swapping. Here, </a:t>
            </a:r>
            <a:r>
              <a:rPr lang="en-GB" baseline="0" dirty="0" smtClean="0"/>
              <a:t>we take the bubble sort algorithm for an example to calculate the total number of swaps and comparisons as a function of size N.</a:t>
            </a:r>
          </a:p>
          <a:p>
            <a:r>
              <a:rPr lang="en-US" baseline="0" dirty="0" smtClean="0"/>
              <a:t>In outer loop 1, there are N-1 comparison and N-1 swaps, in outer loop 2, there are N-2 comparisons and N-2 swaps, in outer loop I, there are N-I comparisons and swaps. </a:t>
            </a:r>
          </a:p>
          <a:p>
            <a:r>
              <a:rPr lang="en-US" baseline="0" dirty="0" smtClean="0"/>
              <a:t>So the total numbers of swap and comparison is a simple sum of arithmetic sequence, which equals to half of N times N-1. If the time takes to do a swap is C1, and time takes to do a comparison is C2, then the total time is this, it is a quadratic function of N. So we represent the computational complexity as big O, </a:t>
            </a:r>
            <a:r>
              <a:rPr lang="en-US" altLang="zh-CN" baseline="0" dirty="0" smtClean="0"/>
              <a:t>N squared. </a:t>
            </a:r>
          </a:p>
          <a:p>
            <a:endParaRPr lang="en-US" baseline="0" dirty="0" smtClean="0"/>
          </a:p>
          <a:p>
            <a:r>
              <a:rPr lang="en-US" baseline="0" dirty="0" smtClean="0"/>
              <a:t>About the memory usage, because we swap the array element, which means directly use the memory for storing arrays, no additional space is needed to store the array element, this is called in place. In the algorithm, there are several variables for loop control and temporary swap, but they are of fixed number, not related to the array size N. So in sum, the memory usage of the bubble sort is constant, it will not increased with the array size. So we represent it as Big O 1.</a:t>
            </a:r>
          </a:p>
          <a:p>
            <a:endParaRPr lang="en-GB" baseline="0" dirty="0" smtClean="0"/>
          </a:p>
          <a:p>
            <a:endParaRPr lang="en-US" baseline="0" dirty="0" smtClean="0"/>
          </a:p>
        </p:txBody>
      </p:sp>
      <p:sp>
        <p:nvSpPr>
          <p:cNvPr id="4" name="灯片编号占位符 3"/>
          <p:cNvSpPr>
            <a:spLocks noGrp="1"/>
          </p:cNvSpPr>
          <p:nvPr>
            <p:ph type="sldNum" sz="quarter" idx="10"/>
          </p:nvPr>
        </p:nvSpPr>
        <p:spPr/>
        <p:txBody>
          <a:bodyPr/>
          <a:lstStyle/>
          <a:p>
            <a:fld id="{34B092E2-D08B-497B-89A3-70AB5E9D01ED}" type="slidenum">
              <a:rPr lang="en-US" smtClean="0"/>
              <a:pPr/>
              <a:t>11</a:t>
            </a:fld>
            <a:endParaRPr lang="en-US" dirty="0"/>
          </a:p>
        </p:txBody>
      </p:sp>
    </p:spTree>
    <p:extLst>
      <p:ext uri="{BB962C8B-B14F-4D97-AF65-F5344CB8AC3E}">
        <p14:creationId xmlns:p14="http://schemas.microsoft.com/office/powerpoint/2010/main" val="247375086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GB" dirty="0" smtClean="0"/>
              <a:t>To summarize the performance analysis</a:t>
            </a:r>
            <a:r>
              <a:rPr lang="en-GB" baseline="0" dirty="0" smtClean="0"/>
              <a:t> for bubble sort: It’s computational complexity is Big O N squared. While space complexity is Big O 1, and it is a stable algorithm.</a:t>
            </a:r>
            <a:endParaRPr lang="en-GB" dirty="0"/>
          </a:p>
        </p:txBody>
      </p:sp>
      <p:sp>
        <p:nvSpPr>
          <p:cNvPr id="4" name="灯片编号占位符 3"/>
          <p:cNvSpPr>
            <a:spLocks noGrp="1"/>
          </p:cNvSpPr>
          <p:nvPr>
            <p:ph type="sldNum" sz="quarter" idx="10"/>
          </p:nvPr>
        </p:nvSpPr>
        <p:spPr/>
        <p:txBody>
          <a:bodyPr/>
          <a:lstStyle/>
          <a:p>
            <a:fld id="{34B092E2-D08B-497B-89A3-70AB5E9D01ED}" type="slidenum">
              <a:rPr lang="en-US" smtClean="0"/>
              <a:pPr/>
              <a:t>12</a:t>
            </a:fld>
            <a:endParaRPr lang="en-US" dirty="0"/>
          </a:p>
        </p:txBody>
      </p:sp>
    </p:spTree>
    <p:extLst>
      <p:ext uri="{BB962C8B-B14F-4D97-AF65-F5344CB8AC3E}">
        <p14:creationId xmlns:p14="http://schemas.microsoft.com/office/powerpoint/2010/main" val="24771806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GB" dirty="0" smtClean="0"/>
              <a:t>Well, as you can see, the</a:t>
            </a:r>
            <a:r>
              <a:rPr lang="en-GB" baseline="0" dirty="0" smtClean="0"/>
              <a:t> 3 basic algorithms we’ve discussed in this lesson is very basic, and in someway not very efficient. </a:t>
            </a:r>
          </a:p>
          <a:p>
            <a:r>
              <a:rPr lang="en-US" baseline="0" dirty="0" smtClean="0"/>
              <a:t>Can you think of the ways to improve the basic algorithms? </a:t>
            </a:r>
            <a:endParaRPr lang="en-GB" baseline="0" dirty="0" smtClean="0"/>
          </a:p>
          <a:p>
            <a:r>
              <a:rPr lang="en-US" baseline="0" dirty="0" smtClean="0"/>
              <a:t>As sorting is so important, computer scientists have built more and more efficient algorithms, like shell sort, heap sort, merge sort, quick sort etc….</a:t>
            </a:r>
          </a:p>
          <a:p>
            <a:r>
              <a:rPr lang="en-US" baseline="0" dirty="0" smtClean="0"/>
              <a:t>And this is your optional homework to do some research about these more advanced algorithm. </a:t>
            </a:r>
            <a:endParaRPr lang="en-GB" dirty="0"/>
          </a:p>
        </p:txBody>
      </p:sp>
      <p:sp>
        <p:nvSpPr>
          <p:cNvPr id="4" name="灯片编号占位符 3"/>
          <p:cNvSpPr>
            <a:spLocks noGrp="1"/>
          </p:cNvSpPr>
          <p:nvPr>
            <p:ph type="sldNum" sz="quarter" idx="10"/>
          </p:nvPr>
        </p:nvSpPr>
        <p:spPr/>
        <p:txBody>
          <a:bodyPr/>
          <a:lstStyle/>
          <a:p>
            <a:fld id="{34B092E2-D08B-497B-89A3-70AB5E9D01ED}" type="slidenum">
              <a:rPr lang="en-US" smtClean="0"/>
              <a:pPr/>
              <a:t>13</a:t>
            </a:fld>
            <a:endParaRPr lang="en-US" dirty="0"/>
          </a:p>
        </p:txBody>
      </p:sp>
    </p:spTree>
    <p:extLst>
      <p:ext uri="{BB962C8B-B14F-4D97-AF65-F5344CB8AC3E}">
        <p14:creationId xmlns:p14="http://schemas.microsoft.com/office/powerpoint/2010/main" val="198080725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GB" dirty="0"/>
          </a:p>
        </p:txBody>
      </p:sp>
      <p:sp>
        <p:nvSpPr>
          <p:cNvPr id="4" name="灯片编号占位符 3"/>
          <p:cNvSpPr>
            <a:spLocks noGrp="1"/>
          </p:cNvSpPr>
          <p:nvPr>
            <p:ph type="sldNum" sz="quarter" idx="10"/>
          </p:nvPr>
        </p:nvSpPr>
        <p:spPr/>
        <p:txBody>
          <a:bodyPr/>
          <a:lstStyle/>
          <a:p>
            <a:fld id="{34B092E2-D08B-497B-89A3-70AB5E9D01ED}" type="slidenum">
              <a:rPr lang="en-US" smtClean="0"/>
              <a:pPr/>
              <a:t>14</a:t>
            </a:fld>
            <a:endParaRPr lang="en-US" dirty="0"/>
          </a:p>
        </p:txBody>
      </p:sp>
    </p:spTree>
    <p:extLst>
      <p:ext uri="{BB962C8B-B14F-4D97-AF65-F5344CB8AC3E}">
        <p14:creationId xmlns:p14="http://schemas.microsoft.com/office/powerpoint/2010/main" val="378675404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GB"/>
          </a:p>
        </p:txBody>
      </p:sp>
      <p:sp>
        <p:nvSpPr>
          <p:cNvPr id="4" name="灯片编号占位符 3"/>
          <p:cNvSpPr>
            <a:spLocks noGrp="1"/>
          </p:cNvSpPr>
          <p:nvPr>
            <p:ph type="sldNum" sz="quarter" idx="10"/>
          </p:nvPr>
        </p:nvSpPr>
        <p:spPr/>
        <p:txBody>
          <a:bodyPr/>
          <a:lstStyle/>
          <a:p>
            <a:fld id="{34B092E2-D08B-497B-89A3-70AB5E9D01ED}" type="slidenum">
              <a:rPr lang="en-US" smtClean="0"/>
              <a:pPr/>
              <a:t>15</a:t>
            </a:fld>
            <a:endParaRPr lang="en-US" dirty="0"/>
          </a:p>
        </p:txBody>
      </p:sp>
    </p:spTree>
    <p:extLst>
      <p:ext uri="{BB962C8B-B14F-4D97-AF65-F5344CB8AC3E}">
        <p14:creationId xmlns:p14="http://schemas.microsoft.com/office/powerpoint/2010/main" val="292005486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GB" dirty="0" smtClean="0">
                <a:hlinkClick r:id="rId3"/>
              </a:rPr>
              <a:t>http://www.codeproject.com/Articles/805587/Merge-Sort</a:t>
            </a:r>
            <a:endParaRPr lang="en-GB" dirty="0"/>
          </a:p>
        </p:txBody>
      </p:sp>
      <p:sp>
        <p:nvSpPr>
          <p:cNvPr id="4" name="灯片编号占位符 3"/>
          <p:cNvSpPr>
            <a:spLocks noGrp="1"/>
          </p:cNvSpPr>
          <p:nvPr>
            <p:ph type="sldNum" sz="quarter" idx="10"/>
          </p:nvPr>
        </p:nvSpPr>
        <p:spPr/>
        <p:txBody>
          <a:bodyPr/>
          <a:lstStyle/>
          <a:p>
            <a:fld id="{34B092E2-D08B-497B-89A3-70AB5E9D01ED}" type="slidenum">
              <a:rPr lang="en-US" smtClean="0"/>
              <a:pPr/>
              <a:t>16</a:t>
            </a:fld>
            <a:endParaRPr lang="en-US" dirty="0"/>
          </a:p>
        </p:txBody>
      </p:sp>
    </p:spTree>
    <p:extLst>
      <p:ext uri="{BB962C8B-B14F-4D97-AF65-F5344CB8AC3E}">
        <p14:creationId xmlns:p14="http://schemas.microsoft.com/office/powerpoint/2010/main" val="28595056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GB" smtClean="0">
                <a:hlinkClick r:id="rId3"/>
              </a:rPr>
              <a:t>http://www.codeproject.com/Articles/805587/Merge-Sort</a:t>
            </a:r>
            <a:endParaRPr lang="en-GB"/>
          </a:p>
        </p:txBody>
      </p:sp>
      <p:sp>
        <p:nvSpPr>
          <p:cNvPr id="4" name="灯片编号占位符 3"/>
          <p:cNvSpPr>
            <a:spLocks noGrp="1"/>
          </p:cNvSpPr>
          <p:nvPr>
            <p:ph type="sldNum" sz="quarter" idx="10"/>
          </p:nvPr>
        </p:nvSpPr>
        <p:spPr/>
        <p:txBody>
          <a:bodyPr/>
          <a:lstStyle/>
          <a:p>
            <a:fld id="{34B092E2-D08B-497B-89A3-70AB5E9D01ED}" type="slidenum">
              <a:rPr lang="en-US" smtClean="0"/>
              <a:pPr/>
              <a:t>17</a:t>
            </a:fld>
            <a:endParaRPr lang="en-US" dirty="0"/>
          </a:p>
        </p:txBody>
      </p:sp>
    </p:spTree>
    <p:extLst>
      <p:ext uri="{BB962C8B-B14F-4D97-AF65-F5344CB8AC3E}">
        <p14:creationId xmlns:p14="http://schemas.microsoft.com/office/powerpoint/2010/main" val="135022532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GB"/>
          </a:p>
        </p:txBody>
      </p:sp>
      <p:sp>
        <p:nvSpPr>
          <p:cNvPr id="4" name="灯片编号占位符 3"/>
          <p:cNvSpPr>
            <a:spLocks noGrp="1"/>
          </p:cNvSpPr>
          <p:nvPr>
            <p:ph type="sldNum" sz="quarter" idx="10"/>
          </p:nvPr>
        </p:nvSpPr>
        <p:spPr/>
        <p:txBody>
          <a:bodyPr/>
          <a:lstStyle/>
          <a:p>
            <a:fld id="{34B092E2-D08B-497B-89A3-70AB5E9D01ED}" type="slidenum">
              <a:rPr lang="en-US" smtClean="0"/>
              <a:pPr/>
              <a:t>18</a:t>
            </a:fld>
            <a:endParaRPr lang="en-US" dirty="0"/>
          </a:p>
        </p:txBody>
      </p:sp>
    </p:spTree>
    <p:extLst>
      <p:ext uri="{BB962C8B-B14F-4D97-AF65-F5344CB8AC3E}">
        <p14:creationId xmlns:p14="http://schemas.microsoft.com/office/powerpoint/2010/main" val="128302966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GB"/>
          </a:p>
        </p:txBody>
      </p:sp>
      <p:sp>
        <p:nvSpPr>
          <p:cNvPr id="4" name="灯片编号占位符 3"/>
          <p:cNvSpPr>
            <a:spLocks noGrp="1"/>
          </p:cNvSpPr>
          <p:nvPr>
            <p:ph type="sldNum" sz="quarter" idx="10"/>
          </p:nvPr>
        </p:nvSpPr>
        <p:spPr/>
        <p:txBody>
          <a:bodyPr/>
          <a:lstStyle/>
          <a:p>
            <a:fld id="{34B092E2-D08B-497B-89A3-70AB5E9D01ED}" type="slidenum">
              <a:rPr lang="en-US" smtClean="0"/>
              <a:pPr/>
              <a:t>19</a:t>
            </a:fld>
            <a:endParaRPr lang="en-US" dirty="0"/>
          </a:p>
        </p:txBody>
      </p:sp>
    </p:spTree>
    <p:extLst>
      <p:ext uri="{BB962C8B-B14F-4D97-AF65-F5344CB8AC3E}">
        <p14:creationId xmlns:p14="http://schemas.microsoft.com/office/powerpoint/2010/main" val="258937633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dirty="0" smtClean="0"/>
              <a:t>Let’s warmly welcome group</a:t>
            </a:r>
            <a:r>
              <a:rPr lang="en-US" baseline="0" dirty="0" smtClean="0"/>
              <a:t> * to come to the stage to give us their acting of insertion sort!</a:t>
            </a:r>
          </a:p>
          <a:p>
            <a:r>
              <a:rPr lang="en-US" baseline="0" dirty="0" smtClean="0"/>
              <a:t>Dear judges, please write down your marks for each group. The score scale is 1-10, 10 is the highest!</a:t>
            </a:r>
          </a:p>
          <a:p>
            <a:endParaRPr lang="en-GB" dirty="0"/>
          </a:p>
        </p:txBody>
      </p:sp>
      <p:sp>
        <p:nvSpPr>
          <p:cNvPr id="4" name="灯片编号占位符 3"/>
          <p:cNvSpPr>
            <a:spLocks noGrp="1"/>
          </p:cNvSpPr>
          <p:nvPr>
            <p:ph type="sldNum" sz="quarter" idx="10"/>
          </p:nvPr>
        </p:nvSpPr>
        <p:spPr/>
        <p:txBody>
          <a:bodyPr/>
          <a:lstStyle/>
          <a:p>
            <a:fld id="{34B092E2-D08B-497B-89A3-70AB5E9D01ED}" type="slidenum">
              <a:rPr lang="en-US" smtClean="0"/>
              <a:pPr/>
              <a:t>2</a:t>
            </a:fld>
            <a:endParaRPr lang="en-US" dirty="0"/>
          </a:p>
        </p:txBody>
      </p:sp>
    </p:spTree>
    <p:extLst>
      <p:ext uri="{BB962C8B-B14F-4D97-AF65-F5344CB8AC3E}">
        <p14:creationId xmlns:p14="http://schemas.microsoft.com/office/powerpoint/2010/main" val="347280990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GB"/>
          </a:p>
        </p:txBody>
      </p:sp>
      <p:sp>
        <p:nvSpPr>
          <p:cNvPr id="4" name="灯片编号占位符 3"/>
          <p:cNvSpPr>
            <a:spLocks noGrp="1"/>
          </p:cNvSpPr>
          <p:nvPr>
            <p:ph type="sldNum" sz="quarter" idx="10"/>
          </p:nvPr>
        </p:nvSpPr>
        <p:spPr/>
        <p:txBody>
          <a:bodyPr/>
          <a:lstStyle/>
          <a:p>
            <a:fld id="{34B092E2-D08B-497B-89A3-70AB5E9D01ED}" type="slidenum">
              <a:rPr lang="en-US" smtClean="0"/>
              <a:pPr/>
              <a:t>20</a:t>
            </a:fld>
            <a:endParaRPr lang="en-US" dirty="0"/>
          </a:p>
        </p:txBody>
      </p:sp>
    </p:spTree>
    <p:extLst>
      <p:ext uri="{BB962C8B-B14F-4D97-AF65-F5344CB8AC3E}">
        <p14:creationId xmlns:p14="http://schemas.microsoft.com/office/powerpoint/2010/main" val="319885596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GB" dirty="0" smtClean="0">
                <a:hlinkClick r:id="rId3"/>
              </a:rPr>
              <a:t>https://www.cs.cmu.edu/~adamchik/15-121/lectures/Sorting%20Algorithms/sorting.html</a:t>
            </a:r>
            <a:endParaRPr lang="en-GB" dirty="0"/>
          </a:p>
        </p:txBody>
      </p:sp>
      <p:sp>
        <p:nvSpPr>
          <p:cNvPr id="4" name="灯片编号占位符 3"/>
          <p:cNvSpPr>
            <a:spLocks noGrp="1"/>
          </p:cNvSpPr>
          <p:nvPr>
            <p:ph type="sldNum" sz="quarter" idx="10"/>
          </p:nvPr>
        </p:nvSpPr>
        <p:spPr/>
        <p:txBody>
          <a:bodyPr/>
          <a:lstStyle/>
          <a:p>
            <a:fld id="{34B092E2-D08B-497B-89A3-70AB5E9D01ED}" type="slidenum">
              <a:rPr lang="en-US" smtClean="0"/>
              <a:pPr/>
              <a:t>21</a:t>
            </a:fld>
            <a:endParaRPr lang="en-US" dirty="0"/>
          </a:p>
        </p:txBody>
      </p:sp>
    </p:spTree>
    <p:extLst>
      <p:ext uri="{BB962C8B-B14F-4D97-AF65-F5344CB8AC3E}">
        <p14:creationId xmlns:p14="http://schemas.microsoft.com/office/powerpoint/2010/main" val="413075258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GB" dirty="0" smtClean="0">
                <a:hlinkClick r:id="rId3"/>
              </a:rPr>
              <a:t>https://www.cs.cmu.edu/~adamchik/15-121/lectures/Sorting%20Algorithms/sorting.html</a:t>
            </a:r>
            <a:endParaRPr lang="en-GB" dirty="0"/>
          </a:p>
        </p:txBody>
      </p:sp>
      <p:sp>
        <p:nvSpPr>
          <p:cNvPr id="4" name="灯片编号占位符 3"/>
          <p:cNvSpPr>
            <a:spLocks noGrp="1"/>
          </p:cNvSpPr>
          <p:nvPr>
            <p:ph type="sldNum" sz="quarter" idx="10"/>
          </p:nvPr>
        </p:nvSpPr>
        <p:spPr/>
        <p:txBody>
          <a:bodyPr/>
          <a:lstStyle/>
          <a:p>
            <a:fld id="{34B092E2-D08B-497B-89A3-70AB5E9D01ED}" type="slidenum">
              <a:rPr lang="en-US" smtClean="0"/>
              <a:pPr/>
              <a:t>22</a:t>
            </a:fld>
            <a:endParaRPr lang="en-US" dirty="0"/>
          </a:p>
        </p:txBody>
      </p:sp>
    </p:spTree>
    <p:extLst>
      <p:ext uri="{BB962C8B-B14F-4D97-AF65-F5344CB8AC3E}">
        <p14:creationId xmlns:p14="http://schemas.microsoft.com/office/powerpoint/2010/main" val="665542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GB"/>
          </a:p>
        </p:txBody>
      </p:sp>
      <p:sp>
        <p:nvSpPr>
          <p:cNvPr id="4" name="灯片编号占位符 3"/>
          <p:cNvSpPr>
            <a:spLocks noGrp="1"/>
          </p:cNvSpPr>
          <p:nvPr>
            <p:ph type="sldNum" sz="quarter" idx="10"/>
          </p:nvPr>
        </p:nvSpPr>
        <p:spPr/>
        <p:txBody>
          <a:bodyPr/>
          <a:lstStyle/>
          <a:p>
            <a:fld id="{34B092E2-D08B-497B-89A3-70AB5E9D01ED}" type="slidenum">
              <a:rPr lang="en-US" smtClean="0"/>
              <a:pPr/>
              <a:t>23</a:t>
            </a:fld>
            <a:endParaRPr lang="en-US" dirty="0"/>
          </a:p>
        </p:txBody>
      </p:sp>
    </p:spTree>
    <p:extLst>
      <p:ext uri="{BB962C8B-B14F-4D97-AF65-F5344CB8AC3E}">
        <p14:creationId xmlns:p14="http://schemas.microsoft.com/office/powerpoint/2010/main" val="410925852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GB"/>
          </a:p>
        </p:txBody>
      </p:sp>
      <p:sp>
        <p:nvSpPr>
          <p:cNvPr id="4" name="灯片编号占位符 3"/>
          <p:cNvSpPr>
            <a:spLocks noGrp="1"/>
          </p:cNvSpPr>
          <p:nvPr>
            <p:ph type="sldNum" sz="quarter" idx="10"/>
          </p:nvPr>
        </p:nvSpPr>
        <p:spPr/>
        <p:txBody>
          <a:bodyPr/>
          <a:lstStyle/>
          <a:p>
            <a:fld id="{34B092E2-D08B-497B-89A3-70AB5E9D01ED}" type="slidenum">
              <a:rPr lang="en-US" smtClean="0"/>
              <a:pPr/>
              <a:t>24</a:t>
            </a:fld>
            <a:endParaRPr lang="en-US" dirty="0"/>
          </a:p>
        </p:txBody>
      </p:sp>
    </p:spTree>
    <p:extLst>
      <p:ext uri="{BB962C8B-B14F-4D97-AF65-F5344CB8AC3E}">
        <p14:creationId xmlns:p14="http://schemas.microsoft.com/office/powerpoint/2010/main" val="114817744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GB" dirty="0" smtClean="0">
                <a:hlinkClick r:id="rId3"/>
              </a:rPr>
              <a:t>https://www.cs.cmu.edu/~adamchik/15-121/lectures/Sorting%20Algorithms/sorting.html</a:t>
            </a:r>
            <a:endParaRPr lang="en-GB" dirty="0"/>
          </a:p>
        </p:txBody>
      </p:sp>
      <p:sp>
        <p:nvSpPr>
          <p:cNvPr id="4" name="灯片编号占位符 3"/>
          <p:cNvSpPr>
            <a:spLocks noGrp="1"/>
          </p:cNvSpPr>
          <p:nvPr>
            <p:ph type="sldNum" sz="quarter" idx="10"/>
          </p:nvPr>
        </p:nvSpPr>
        <p:spPr/>
        <p:txBody>
          <a:bodyPr/>
          <a:lstStyle/>
          <a:p>
            <a:fld id="{34B092E2-D08B-497B-89A3-70AB5E9D01ED}" type="slidenum">
              <a:rPr lang="en-US" smtClean="0"/>
              <a:pPr/>
              <a:t>25</a:t>
            </a:fld>
            <a:endParaRPr lang="en-US" dirty="0"/>
          </a:p>
        </p:txBody>
      </p:sp>
    </p:spTree>
    <p:extLst>
      <p:ext uri="{BB962C8B-B14F-4D97-AF65-F5344CB8AC3E}">
        <p14:creationId xmlns:p14="http://schemas.microsoft.com/office/powerpoint/2010/main" val="366226953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GB" dirty="0" smtClean="0">
                <a:hlinkClick r:id="rId3"/>
              </a:rPr>
              <a:t>https://www.cs.cmu.edu/~adamchik/15-121/lectures/Sorting%20Algorithms/sorting.html</a:t>
            </a:r>
            <a:endParaRPr lang="en-GB" dirty="0"/>
          </a:p>
        </p:txBody>
      </p:sp>
      <p:sp>
        <p:nvSpPr>
          <p:cNvPr id="4" name="灯片编号占位符 3"/>
          <p:cNvSpPr>
            <a:spLocks noGrp="1"/>
          </p:cNvSpPr>
          <p:nvPr>
            <p:ph type="sldNum" sz="quarter" idx="10"/>
          </p:nvPr>
        </p:nvSpPr>
        <p:spPr/>
        <p:txBody>
          <a:bodyPr/>
          <a:lstStyle/>
          <a:p>
            <a:fld id="{34B092E2-D08B-497B-89A3-70AB5E9D01ED}" type="slidenum">
              <a:rPr lang="en-US" smtClean="0"/>
              <a:pPr/>
              <a:t>26</a:t>
            </a:fld>
            <a:endParaRPr lang="en-US" dirty="0"/>
          </a:p>
        </p:txBody>
      </p:sp>
    </p:spTree>
    <p:extLst>
      <p:ext uri="{BB962C8B-B14F-4D97-AF65-F5344CB8AC3E}">
        <p14:creationId xmlns:p14="http://schemas.microsoft.com/office/powerpoint/2010/main" val="210768236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GB"/>
          </a:p>
        </p:txBody>
      </p:sp>
      <p:sp>
        <p:nvSpPr>
          <p:cNvPr id="4" name="灯片编号占位符 3"/>
          <p:cNvSpPr>
            <a:spLocks noGrp="1"/>
          </p:cNvSpPr>
          <p:nvPr>
            <p:ph type="sldNum" sz="quarter" idx="10"/>
          </p:nvPr>
        </p:nvSpPr>
        <p:spPr/>
        <p:txBody>
          <a:bodyPr/>
          <a:lstStyle/>
          <a:p>
            <a:fld id="{34B092E2-D08B-497B-89A3-70AB5E9D01ED}" type="slidenum">
              <a:rPr lang="en-US" smtClean="0"/>
              <a:pPr/>
              <a:t>27</a:t>
            </a:fld>
            <a:endParaRPr lang="en-US" dirty="0"/>
          </a:p>
        </p:txBody>
      </p:sp>
    </p:spTree>
    <p:extLst>
      <p:ext uri="{BB962C8B-B14F-4D97-AF65-F5344CB8AC3E}">
        <p14:creationId xmlns:p14="http://schemas.microsoft.com/office/powerpoint/2010/main" val="360586178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GB"/>
          </a:p>
        </p:txBody>
      </p:sp>
      <p:sp>
        <p:nvSpPr>
          <p:cNvPr id="4" name="灯片编号占位符 3"/>
          <p:cNvSpPr>
            <a:spLocks noGrp="1"/>
          </p:cNvSpPr>
          <p:nvPr>
            <p:ph type="sldNum" sz="quarter" idx="10"/>
          </p:nvPr>
        </p:nvSpPr>
        <p:spPr/>
        <p:txBody>
          <a:bodyPr/>
          <a:lstStyle/>
          <a:p>
            <a:fld id="{34B092E2-D08B-497B-89A3-70AB5E9D01ED}" type="slidenum">
              <a:rPr lang="en-US" smtClean="0"/>
              <a:pPr/>
              <a:t>28</a:t>
            </a:fld>
            <a:endParaRPr lang="en-US" dirty="0"/>
          </a:p>
        </p:txBody>
      </p:sp>
    </p:spTree>
    <p:extLst>
      <p:ext uri="{BB962C8B-B14F-4D97-AF65-F5344CB8AC3E}">
        <p14:creationId xmlns:p14="http://schemas.microsoft.com/office/powerpoint/2010/main" val="239465646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GB"/>
          </a:p>
        </p:txBody>
      </p:sp>
      <p:sp>
        <p:nvSpPr>
          <p:cNvPr id="4" name="灯片编号占位符 3"/>
          <p:cNvSpPr>
            <a:spLocks noGrp="1"/>
          </p:cNvSpPr>
          <p:nvPr>
            <p:ph type="sldNum" sz="quarter" idx="10"/>
          </p:nvPr>
        </p:nvSpPr>
        <p:spPr/>
        <p:txBody>
          <a:bodyPr/>
          <a:lstStyle/>
          <a:p>
            <a:fld id="{34B092E2-D08B-497B-89A3-70AB5E9D01ED}" type="slidenum">
              <a:rPr lang="en-US" smtClean="0"/>
              <a:pPr/>
              <a:t>29</a:t>
            </a:fld>
            <a:endParaRPr lang="en-US" dirty="0"/>
          </a:p>
        </p:txBody>
      </p:sp>
    </p:spTree>
    <p:extLst>
      <p:ext uri="{BB962C8B-B14F-4D97-AF65-F5344CB8AC3E}">
        <p14:creationId xmlns:p14="http://schemas.microsoft.com/office/powerpoint/2010/main" val="153174809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defTabSz="852129">
              <a:defRPr/>
            </a:pPr>
            <a:r>
              <a:rPr lang="en-US" dirty="0" smtClean="0"/>
              <a:t>Fantastic! Now Let’s introduce</a:t>
            </a:r>
            <a:r>
              <a:rPr lang="en-US" baseline="0" dirty="0" smtClean="0"/>
              <a:t> </a:t>
            </a:r>
            <a:r>
              <a:rPr lang="en-US" dirty="0" smtClean="0"/>
              <a:t>group</a:t>
            </a:r>
            <a:r>
              <a:rPr lang="en-US" baseline="0" dirty="0" smtClean="0"/>
              <a:t> * to come on the stage to give us their acting of selection sort!</a:t>
            </a:r>
          </a:p>
          <a:p>
            <a:endParaRPr lang="en-GB" dirty="0"/>
          </a:p>
        </p:txBody>
      </p:sp>
      <p:sp>
        <p:nvSpPr>
          <p:cNvPr id="4" name="灯片编号占位符 3"/>
          <p:cNvSpPr>
            <a:spLocks noGrp="1"/>
          </p:cNvSpPr>
          <p:nvPr>
            <p:ph type="sldNum" sz="quarter" idx="10"/>
          </p:nvPr>
        </p:nvSpPr>
        <p:spPr/>
        <p:txBody>
          <a:bodyPr/>
          <a:lstStyle/>
          <a:p>
            <a:fld id="{34B092E2-D08B-497B-89A3-70AB5E9D01ED}" type="slidenum">
              <a:rPr lang="en-US" smtClean="0"/>
              <a:pPr/>
              <a:t>3</a:t>
            </a:fld>
            <a:endParaRPr lang="en-US" dirty="0"/>
          </a:p>
        </p:txBody>
      </p:sp>
    </p:spTree>
    <p:extLst>
      <p:ext uri="{BB962C8B-B14F-4D97-AF65-F5344CB8AC3E}">
        <p14:creationId xmlns:p14="http://schemas.microsoft.com/office/powerpoint/2010/main" val="404578071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smtClean="0"/>
              <a:t>Thank you so much for all your wonderful and active participation in this lesson. </a:t>
            </a:r>
          </a:p>
          <a:p>
            <a:r>
              <a:rPr lang="en-US" baseline="0" dirty="0" smtClean="0"/>
              <a:t>Hope you all gain certain computational </a:t>
            </a:r>
            <a:r>
              <a:rPr lang="en-US" baseline="0" dirty="0" err="1" smtClean="0"/>
              <a:t>thinkings</a:t>
            </a:r>
            <a:r>
              <a:rPr lang="en-US" baseline="0" dirty="0" smtClean="0"/>
              <a:t> from the sorting algorithms. </a:t>
            </a:r>
          </a:p>
          <a:p>
            <a:r>
              <a:rPr lang="en-US" baseline="0" dirty="0" smtClean="0"/>
              <a:t>See you next week!</a:t>
            </a:r>
          </a:p>
          <a:p>
            <a:endParaRPr lang="en-US" baseline="0" dirty="0" smtClean="0"/>
          </a:p>
        </p:txBody>
      </p:sp>
      <p:sp>
        <p:nvSpPr>
          <p:cNvPr id="4" name="Slide Number Placeholder 3"/>
          <p:cNvSpPr>
            <a:spLocks noGrp="1"/>
          </p:cNvSpPr>
          <p:nvPr>
            <p:ph type="sldNum" sz="quarter" idx="10"/>
          </p:nvPr>
        </p:nvSpPr>
        <p:spPr/>
        <p:txBody>
          <a:bodyPr/>
          <a:lstStyle/>
          <a:p>
            <a:fld id="{34B092E2-D08B-497B-89A3-70AB5E9D01ED}" type="slidenum">
              <a:rPr lang="en-US" smtClean="0"/>
              <a:pPr/>
              <a:t>30</a:t>
            </a:fld>
            <a:endParaRPr lang="en-US" dirty="0"/>
          </a:p>
        </p:txBody>
      </p:sp>
    </p:spTree>
    <p:extLst>
      <p:ext uri="{BB962C8B-B14F-4D97-AF65-F5344CB8AC3E}">
        <p14:creationId xmlns:p14="http://schemas.microsoft.com/office/powerpoint/2010/main" val="385136460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GB"/>
          </a:p>
        </p:txBody>
      </p:sp>
      <p:sp>
        <p:nvSpPr>
          <p:cNvPr id="4" name="灯片编号占位符 3"/>
          <p:cNvSpPr>
            <a:spLocks noGrp="1"/>
          </p:cNvSpPr>
          <p:nvPr>
            <p:ph type="sldNum" sz="quarter" idx="10"/>
          </p:nvPr>
        </p:nvSpPr>
        <p:spPr/>
        <p:txBody>
          <a:bodyPr/>
          <a:lstStyle/>
          <a:p>
            <a:fld id="{34B092E2-D08B-497B-89A3-70AB5E9D01ED}" type="slidenum">
              <a:rPr lang="en-US" smtClean="0"/>
              <a:pPr/>
              <a:t>31</a:t>
            </a:fld>
            <a:endParaRPr lang="en-US" dirty="0"/>
          </a:p>
        </p:txBody>
      </p:sp>
    </p:spTree>
    <p:extLst>
      <p:ext uri="{BB962C8B-B14F-4D97-AF65-F5344CB8AC3E}">
        <p14:creationId xmlns:p14="http://schemas.microsoft.com/office/powerpoint/2010/main" val="32598848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defTabSz="852129">
              <a:defRPr/>
            </a:pPr>
            <a:r>
              <a:rPr lang="en-US" dirty="0" smtClean="0"/>
              <a:t>Wonderful! Now The</a:t>
            </a:r>
            <a:r>
              <a:rPr lang="en-US" baseline="0" dirty="0" smtClean="0"/>
              <a:t> stage is all yours,  </a:t>
            </a:r>
            <a:r>
              <a:rPr lang="en-US" dirty="0" smtClean="0"/>
              <a:t>group</a:t>
            </a:r>
            <a:r>
              <a:rPr lang="en-US" baseline="0" dirty="0" smtClean="0"/>
              <a:t> *, please give us your talented acting of bubble sort!</a:t>
            </a:r>
          </a:p>
          <a:p>
            <a:pPr defTabSz="852129">
              <a:defRPr/>
            </a:pPr>
            <a:endParaRPr lang="en-US" baseline="0" dirty="0" smtClean="0"/>
          </a:p>
        </p:txBody>
      </p:sp>
      <p:sp>
        <p:nvSpPr>
          <p:cNvPr id="4" name="灯片编号占位符 3"/>
          <p:cNvSpPr>
            <a:spLocks noGrp="1"/>
          </p:cNvSpPr>
          <p:nvPr>
            <p:ph type="sldNum" sz="quarter" idx="10"/>
          </p:nvPr>
        </p:nvSpPr>
        <p:spPr/>
        <p:txBody>
          <a:bodyPr/>
          <a:lstStyle/>
          <a:p>
            <a:fld id="{34B092E2-D08B-497B-89A3-70AB5E9D01ED}" type="slidenum">
              <a:rPr lang="en-US" smtClean="0"/>
              <a:pPr/>
              <a:t>4</a:t>
            </a:fld>
            <a:endParaRPr lang="en-US" dirty="0"/>
          </a:p>
        </p:txBody>
      </p:sp>
    </p:spTree>
    <p:extLst>
      <p:ext uri="{BB962C8B-B14F-4D97-AF65-F5344CB8AC3E}">
        <p14:creationId xmlns:p14="http://schemas.microsoft.com/office/powerpoint/2010/main" val="375195021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dirty="0" smtClean="0"/>
              <a:t>Great,</a:t>
            </a:r>
            <a:r>
              <a:rPr lang="en-US" baseline="0" dirty="0" smtClean="0"/>
              <a:t> we’ve applied the 3 sorting algorithms to an interesting role playing game! </a:t>
            </a:r>
          </a:p>
          <a:p>
            <a:r>
              <a:rPr lang="en-US" baseline="0" dirty="0" smtClean="0"/>
              <a:t>Now, Let’s summarize our first period with a small quiz: Link animation A,B,C to the correct sort algorithm. </a:t>
            </a:r>
          </a:p>
          <a:p>
            <a:r>
              <a:rPr lang="en-US" baseline="0" dirty="0" smtClean="0"/>
              <a:t>Anyone would like to come to the front to be the student teacher to finish our 1</a:t>
            </a:r>
            <a:r>
              <a:rPr lang="en-US" baseline="30000" dirty="0" smtClean="0"/>
              <a:t>st</a:t>
            </a:r>
            <a:r>
              <a:rPr lang="en-US" baseline="0" dirty="0" smtClean="0"/>
              <a:t> period with this recap question? You can ask other students to answer your questions and conclude with your own words and understanding!</a:t>
            </a:r>
          </a:p>
          <a:p>
            <a:endParaRPr lang="en-GB" dirty="0"/>
          </a:p>
        </p:txBody>
      </p:sp>
      <p:sp>
        <p:nvSpPr>
          <p:cNvPr id="4" name="灯片编号占位符 3"/>
          <p:cNvSpPr>
            <a:spLocks noGrp="1"/>
          </p:cNvSpPr>
          <p:nvPr>
            <p:ph type="sldNum" sz="quarter" idx="10"/>
          </p:nvPr>
        </p:nvSpPr>
        <p:spPr/>
        <p:txBody>
          <a:bodyPr/>
          <a:lstStyle/>
          <a:p>
            <a:fld id="{34B092E2-D08B-497B-89A3-70AB5E9D01ED}" type="slidenum">
              <a:rPr lang="en-US" smtClean="0"/>
              <a:pPr/>
              <a:t>5</a:t>
            </a:fld>
            <a:endParaRPr lang="en-US" dirty="0"/>
          </a:p>
        </p:txBody>
      </p:sp>
    </p:spTree>
    <p:extLst>
      <p:ext uri="{BB962C8B-B14F-4D97-AF65-F5344CB8AC3E}">
        <p14:creationId xmlns:p14="http://schemas.microsoft.com/office/powerpoint/2010/main" val="5421640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dirty="0" smtClean="0"/>
              <a:t>Thank</a:t>
            </a:r>
            <a:r>
              <a:rPr lang="en-US" baseline="0" dirty="0" smtClean="0"/>
              <a:t> you so much for your wonderful performance so far. Take a short break, and we are going to implement the 3 sorting algorithms in the next period.</a:t>
            </a:r>
            <a:endParaRPr lang="en-GB" dirty="0"/>
          </a:p>
        </p:txBody>
      </p:sp>
      <p:sp>
        <p:nvSpPr>
          <p:cNvPr id="4" name="灯片编号占位符 3"/>
          <p:cNvSpPr>
            <a:spLocks noGrp="1"/>
          </p:cNvSpPr>
          <p:nvPr>
            <p:ph type="sldNum" sz="quarter" idx="10"/>
          </p:nvPr>
        </p:nvSpPr>
        <p:spPr/>
        <p:txBody>
          <a:bodyPr/>
          <a:lstStyle/>
          <a:p>
            <a:fld id="{34B092E2-D08B-497B-89A3-70AB5E9D01ED}" type="slidenum">
              <a:rPr lang="en-US" smtClean="0"/>
              <a:pPr/>
              <a:t>6</a:t>
            </a:fld>
            <a:endParaRPr lang="en-US" dirty="0"/>
          </a:p>
        </p:txBody>
      </p:sp>
    </p:spTree>
    <p:extLst>
      <p:ext uri="{BB962C8B-B14F-4D97-AF65-F5344CB8AC3E}">
        <p14:creationId xmlns:p14="http://schemas.microsoft.com/office/powerpoint/2010/main" val="127345539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GB"/>
          </a:p>
        </p:txBody>
      </p:sp>
      <p:sp>
        <p:nvSpPr>
          <p:cNvPr id="4" name="灯片编号占位符 3"/>
          <p:cNvSpPr>
            <a:spLocks noGrp="1"/>
          </p:cNvSpPr>
          <p:nvPr>
            <p:ph type="sldNum" sz="quarter" idx="10"/>
          </p:nvPr>
        </p:nvSpPr>
        <p:spPr/>
        <p:txBody>
          <a:bodyPr/>
          <a:lstStyle/>
          <a:p>
            <a:fld id="{34B092E2-D08B-497B-89A3-70AB5E9D01ED}" type="slidenum">
              <a:rPr lang="en-US" smtClean="0"/>
              <a:pPr/>
              <a:t>7</a:t>
            </a:fld>
            <a:endParaRPr lang="en-US" dirty="0"/>
          </a:p>
        </p:txBody>
      </p:sp>
    </p:spTree>
    <p:extLst>
      <p:ext uri="{BB962C8B-B14F-4D97-AF65-F5344CB8AC3E}">
        <p14:creationId xmlns:p14="http://schemas.microsoft.com/office/powerpoint/2010/main" val="56927154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dirty="0" smtClean="0"/>
              <a:t>Now</a:t>
            </a:r>
            <a:r>
              <a:rPr lang="en-US" baseline="0" dirty="0" smtClean="0"/>
              <a:t> it’s time for our final subtopic for this lesson. How to analyze the performance of the algorithm? Like how fast, how much memory resources it will take? Etc.</a:t>
            </a:r>
          </a:p>
          <a:p>
            <a:endParaRPr lang="en-GB" dirty="0"/>
          </a:p>
        </p:txBody>
      </p:sp>
      <p:sp>
        <p:nvSpPr>
          <p:cNvPr id="4" name="灯片编号占位符 3"/>
          <p:cNvSpPr>
            <a:spLocks noGrp="1"/>
          </p:cNvSpPr>
          <p:nvPr>
            <p:ph type="sldNum" sz="quarter" idx="10"/>
          </p:nvPr>
        </p:nvSpPr>
        <p:spPr/>
        <p:txBody>
          <a:bodyPr/>
          <a:lstStyle/>
          <a:p>
            <a:fld id="{34B092E2-D08B-497B-89A3-70AB5E9D01ED}" type="slidenum">
              <a:rPr lang="en-US" smtClean="0"/>
              <a:pPr/>
              <a:t>8</a:t>
            </a:fld>
            <a:endParaRPr lang="en-US" dirty="0"/>
          </a:p>
        </p:txBody>
      </p:sp>
    </p:spTree>
    <p:extLst>
      <p:ext uri="{BB962C8B-B14F-4D97-AF65-F5344CB8AC3E}">
        <p14:creationId xmlns:p14="http://schemas.microsoft.com/office/powerpoint/2010/main" val="287575180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dirty="0" smtClean="0">
                <a:hlinkClick r:id="rId3"/>
              </a:rPr>
              <a:t>For an</a:t>
            </a:r>
            <a:r>
              <a:rPr lang="en-US" baseline="0" dirty="0" smtClean="0">
                <a:hlinkClick r:id="rId3"/>
              </a:rPr>
              <a:t> array of size N, we want to know how much time a sorting algorithm will take to sort it into a certain order. This is the computational complexity, which is function of the array size N. In computer science, it is usually represented using the big O notation. </a:t>
            </a:r>
          </a:p>
          <a:p>
            <a:r>
              <a:rPr lang="en-US" baseline="0" dirty="0" smtClean="0">
                <a:hlinkClick r:id="rId3"/>
              </a:rPr>
              <a:t>Besides time, we also want to know how much space a sorting algorithm will need. It is also a function of array size N, and usually be represented with Big O notation. </a:t>
            </a:r>
          </a:p>
          <a:p>
            <a:r>
              <a:rPr lang="en-US" baseline="0" dirty="0" smtClean="0">
                <a:hlinkClick r:id="rId3"/>
              </a:rPr>
              <a:t>Further more, we might want to know if a sorting algorithm is stable or not. </a:t>
            </a:r>
          </a:p>
          <a:p>
            <a:endParaRPr lang="en-US" dirty="0" smtClean="0">
              <a:hlinkClick r:id="rId3"/>
            </a:endParaRPr>
          </a:p>
          <a:p>
            <a:endParaRPr lang="en-US" dirty="0" smtClean="0">
              <a:hlinkClick r:id="rId3"/>
            </a:endParaRPr>
          </a:p>
          <a:p>
            <a:endParaRPr lang="en-US" dirty="0" smtClean="0">
              <a:hlinkClick r:id="rId3"/>
            </a:endParaRPr>
          </a:p>
          <a:p>
            <a:endParaRPr lang="en-US" dirty="0" smtClean="0">
              <a:hlinkClick r:id="rId3"/>
            </a:endParaRPr>
          </a:p>
          <a:p>
            <a:endParaRPr lang="en-US" dirty="0" smtClean="0">
              <a:hlinkClick r:id="rId3"/>
            </a:endParaRPr>
          </a:p>
          <a:p>
            <a:endParaRPr lang="en-US" dirty="0" smtClean="0">
              <a:hlinkClick r:id="rId3"/>
            </a:endParaRPr>
          </a:p>
          <a:p>
            <a:endParaRPr lang="en-US" dirty="0" smtClean="0">
              <a:hlinkClick r:id="rId3"/>
            </a:endParaRPr>
          </a:p>
          <a:p>
            <a:endParaRPr lang="en-US" dirty="0" smtClean="0">
              <a:hlinkClick r:id="rId3"/>
            </a:endParaRPr>
          </a:p>
          <a:p>
            <a:endParaRPr lang="en-GB" dirty="0" smtClean="0">
              <a:hlinkClick r:id="rId3"/>
            </a:endParaRPr>
          </a:p>
          <a:p>
            <a:r>
              <a:rPr lang="en-GB" dirty="0" smtClean="0">
                <a:hlinkClick r:id="rId3"/>
              </a:rPr>
              <a:t>http://en.wikipedia.org/wiki/Sorting_algorithm</a:t>
            </a:r>
            <a:endParaRPr lang="en-GB" dirty="0"/>
          </a:p>
        </p:txBody>
      </p:sp>
      <p:sp>
        <p:nvSpPr>
          <p:cNvPr id="4" name="灯片编号占位符 3"/>
          <p:cNvSpPr>
            <a:spLocks noGrp="1"/>
          </p:cNvSpPr>
          <p:nvPr>
            <p:ph type="sldNum" sz="quarter" idx="10"/>
          </p:nvPr>
        </p:nvSpPr>
        <p:spPr/>
        <p:txBody>
          <a:bodyPr/>
          <a:lstStyle/>
          <a:p>
            <a:fld id="{34B092E2-D08B-497B-89A3-70AB5E9D01ED}" type="slidenum">
              <a:rPr lang="en-US" smtClean="0"/>
              <a:pPr/>
              <a:t>9</a:t>
            </a:fld>
            <a:endParaRPr lang="en-US" dirty="0"/>
          </a:p>
        </p:txBody>
      </p:sp>
    </p:spTree>
    <p:extLst>
      <p:ext uri="{BB962C8B-B14F-4D97-AF65-F5344CB8AC3E}">
        <p14:creationId xmlns:p14="http://schemas.microsoft.com/office/powerpoint/2010/main" val="68505416"/>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4" name="Picture 16"/>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0" y="0"/>
            <a:ext cx="9144000"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14"/>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l="54001" b="21251"/>
          <a:stretch>
            <a:fillRect/>
          </a:stretch>
        </p:blipFill>
        <p:spPr bwMode="auto">
          <a:xfrm>
            <a:off x="0" y="1295400"/>
            <a:ext cx="9144000" cy="5562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15"/>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0" y="0"/>
            <a:ext cx="1338262" cy="1319213"/>
          </a:xfrm>
          <a:prstGeom prst="rect">
            <a:avLst/>
          </a:prstGeom>
          <a:noFill/>
          <a:ln>
            <a:noFill/>
          </a:ln>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lgn="ctr">
                <a:solidFill>
                  <a:srgbClr val="000066"/>
                </a:solidFill>
                <a:miter lim="800000"/>
                <a:headEnd/>
                <a:tailEnd/>
              </a14:hiddenLine>
            </a:ext>
          </a:extLst>
        </p:spPr>
      </p:pic>
      <p:sp>
        <p:nvSpPr>
          <p:cNvPr id="7" name="Rectangle 6"/>
          <p:cNvSpPr txBox="1">
            <a:spLocks noChangeArrowheads="1"/>
          </p:cNvSpPr>
          <p:nvPr userDrawn="1"/>
        </p:nvSpPr>
        <p:spPr>
          <a:xfrm>
            <a:off x="8534400" y="0"/>
            <a:ext cx="609600" cy="476250"/>
          </a:xfrm>
          <a:prstGeom prst="rect">
            <a:avLst/>
          </a:prstGeom>
        </p:spPr>
        <p:txBody>
          <a:bodyPr/>
          <a:lstStyle>
            <a:defPPr>
              <a:defRPr lang="zh-CN"/>
            </a:defPPr>
            <a:lvl1pPr algn="l" rtl="0" fontAlgn="base">
              <a:spcBef>
                <a:spcPct val="50000"/>
              </a:spcBef>
              <a:spcAft>
                <a:spcPct val="0"/>
              </a:spcAft>
              <a:defRPr sz="2000" kern="1200">
                <a:solidFill>
                  <a:schemeClr val="tx1"/>
                </a:solidFill>
                <a:latin typeface="Arial" charset="0"/>
                <a:ea typeface="宋体" pitchFamily="2" charset="-122"/>
                <a:cs typeface="+mn-cs"/>
              </a:defRPr>
            </a:lvl1pPr>
            <a:lvl2pPr marL="457200" algn="l" rtl="0" fontAlgn="base">
              <a:spcBef>
                <a:spcPct val="50000"/>
              </a:spcBef>
              <a:spcAft>
                <a:spcPct val="0"/>
              </a:spcAft>
              <a:defRPr sz="2000" kern="1200">
                <a:solidFill>
                  <a:schemeClr val="tx1"/>
                </a:solidFill>
                <a:latin typeface="Arial" charset="0"/>
                <a:ea typeface="黑体" pitchFamily="2" charset="-122"/>
                <a:cs typeface="+mn-cs"/>
              </a:defRPr>
            </a:lvl2pPr>
            <a:lvl3pPr marL="914400" algn="l" rtl="0" fontAlgn="base">
              <a:spcBef>
                <a:spcPct val="50000"/>
              </a:spcBef>
              <a:spcAft>
                <a:spcPct val="0"/>
              </a:spcAft>
              <a:defRPr sz="2000" kern="1200">
                <a:solidFill>
                  <a:schemeClr val="tx1"/>
                </a:solidFill>
                <a:latin typeface="Arial" charset="0"/>
                <a:ea typeface="黑体" pitchFamily="2" charset="-122"/>
                <a:cs typeface="+mn-cs"/>
              </a:defRPr>
            </a:lvl3pPr>
            <a:lvl4pPr marL="1371600" algn="l" rtl="0" fontAlgn="base">
              <a:spcBef>
                <a:spcPct val="50000"/>
              </a:spcBef>
              <a:spcAft>
                <a:spcPct val="0"/>
              </a:spcAft>
              <a:defRPr sz="2000" kern="1200">
                <a:solidFill>
                  <a:schemeClr val="tx1"/>
                </a:solidFill>
                <a:latin typeface="Arial" charset="0"/>
                <a:ea typeface="黑体" pitchFamily="2" charset="-122"/>
                <a:cs typeface="+mn-cs"/>
              </a:defRPr>
            </a:lvl4pPr>
            <a:lvl5pPr marL="1828800" algn="l" rtl="0" fontAlgn="base">
              <a:spcBef>
                <a:spcPct val="50000"/>
              </a:spcBef>
              <a:spcAft>
                <a:spcPct val="0"/>
              </a:spcAft>
              <a:defRPr sz="2000" kern="1200">
                <a:solidFill>
                  <a:schemeClr val="tx1"/>
                </a:solidFill>
                <a:latin typeface="Arial" charset="0"/>
                <a:ea typeface="黑体" pitchFamily="2" charset="-122"/>
                <a:cs typeface="+mn-cs"/>
              </a:defRPr>
            </a:lvl5pPr>
            <a:lvl6pPr marL="2286000" algn="l" defTabSz="914400" rtl="0" eaLnBrk="1" latinLnBrk="0" hangingPunct="1">
              <a:defRPr sz="2000" kern="1200">
                <a:solidFill>
                  <a:schemeClr val="tx1"/>
                </a:solidFill>
                <a:latin typeface="Arial" charset="0"/>
                <a:ea typeface="黑体" pitchFamily="2" charset="-122"/>
                <a:cs typeface="+mn-cs"/>
              </a:defRPr>
            </a:lvl6pPr>
            <a:lvl7pPr marL="2743200" algn="l" defTabSz="914400" rtl="0" eaLnBrk="1" latinLnBrk="0" hangingPunct="1">
              <a:defRPr sz="2000" kern="1200">
                <a:solidFill>
                  <a:schemeClr val="tx1"/>
                </a:solidFill>
                <a:latin typeface="Arial" charset="0"/>
                <a:ea typeface="黑体" pitchFamily="2" charset="-122"/>
                <a:cs typeface="+mn-cs"/>
              </a:defRPr>
            </a:lvl7pPr>
            <a:lvl8pPr marL="3200400" algn="l" defTabSz="914400" rtl="0" eaLnBrk="1" latinLnBrk="0" hangingPunct="1">
              <a:defRPr sz="2000" kern="1200">
                <a:solidFill>
                  <a:schemeClr val="tx1"/>
                </a:solidFill>
                <a:latin typeface="Arial" charset="0"/>
                <a:ea typeface="黑体" pitchFamily="2" charset="-122"/>
                <a:cs typeface="+mn-cs"/>
              </a:defRPr>
            </a:lvl8pPr>
            <a:lvl9pPr marL="3657600" algn="l" defTabSz="914400" rtl="0" eaLnBrk="1" latinLnBrk="0" hangingPunct="1">
              <a:defRPr sz="2000" kern="1200">
                <a:solidFill>
                  <a:schemeClr val="tx1"/>
                </a:solidFill>
                <a:latin typeface="Arial" charset="0"/>
                <a:ea typeface="黑体" pitchFamily="2" charset="-122"/>
                <a:cs typeface="+mn-cs"/>
              </a:defRPr>
            </a:lvl9pPr>
          </a:lstStyle>
          <a:p>
            <a:pPr>
              <a:defRPr/>
            </a:pPr>
            <a:fld id="{BF510BF6-C2A1-42A1-B47C-D48861899EAA}" type="slidenum">
              <a:rPr lang="en-US" altLang="zh-CN" smtClean="0">
                <a:solidFill>
                  <a:schemeClr val="bg1"/>
                </a:solidFill>
              </a:rPr>
              <a:pPr>
                <a:defRPr/>
              </a:pPr>
              <a:t>‹#›</a:t>
            </a:fld>
            <a:endParaRPr lang="en-US" altLang="zh-CN" dirty="0" smtClean="0">
              <a:solidFill>
                <a:schemeClr val="bg1"/>
              </a:solidFill>
            </a:endParaRPr>
          </a:p>
        </p:txBody>
      </p:sp>
      <p:sp>
        <p:nvSpPr>
          <p:cNvPr id="14338" name="Rectangle 2"/>
          <p:cNvSpPr>
            <a:spLocks noGrp="1" noChangeArrowheads="1"/>
          </p:cNvSpPr>
          <p:nvPr>
            <p:ph type="ctrTitle"/>
          </p:nvPr>
        </p:nvSpPr>
        <p:spPr>
          <a:xfrm>
            <a:off x="685800" y="1219200"/>
            <a:ext cx="7924800" cy="1470025"/>
          </a:xfrm>
        </p:spPr>
        <p:txBody>
          <a:bodyPr anchor="ctr"/>
          <a:lstStyle>
            <a:lvl1pPr algn="ctr">
              <a:defRPr sz="4800">
                <a:latin typeface="+mn-lt"/>
              </a:defRPr>
            </a:lvl1pPr>
          </a:lstStyle>
          <a:p>
            <a:pPr lvl="0"/>
            <a:r>
              <a:rPr lang="zh-CN" altLang="en-US" noProof="0" smtClean="0"/>
              <a:t>单击此处编辑母版标题样式</a:t>
            </a:r>
          </a:p>
        </p:txBody>
      </p:sp>
      <p:sp>
        <p:nvSpPr>
          <p:cNvPr id="14339" name="Rectangle 3"/>
          <p:cNvSpPr>
            <a:spLocks noGrp="1" noChangeArrowheads="1"/>
          </p:cNvSpPr>
          <p:nvPr>
            <p:ph type="subTitle" idx="1"/>
          </p:nvPr>
        </p:nvSpPr>
        <p:spPr>
          <a:xfrm>
            <a:off x="1828800" y="3048000"/>
            <a:ext cx="5486400" cy="1752600"/>
          </a:xfrm>
        </p:spPr>
        <p:txBody>
          <a:bodyPr/>
          <a:lstStyle>
            <a:lvl1pPr marL="0" indent="0" algn="ctr">
              <a:buFont typeface="Wingdings" pitchFamily="2" charset="2"/>
              <a:buNone/>
              <a:defRPr>
                <a:solidFill>
                  <a:schemeClr val="bg1"/>
                </a:solidFill>
                <a:latin typeface="+mn-lt"/>
              </a:defRPr>
            </a:lvl1pPr>
          </a:lstStyle>
          <a:p>
            <a:pPr lvl="0"/>
            <a:r>
              <a:rPr lang="zh-CN" altLang="en-US" noProof="0" smtClean="0"/>
              <a:t>单击此处编辑母版副标题样式</a:t>
            </a:r>
          </a:p>
        </p:txBody>
      </p:sp>
      <p:sp>
        <p:nvSpPr>
          <p:cNvPr id="8" name="Rectangle 4"/>
          <p:cNvSpPr>
            <a:spLocks noGrp="1" noChangeArrowheads="1"/>
          </p:cNvSpPr>
          <p:nvPr>
            <p:ph type="dt" sz="half" idx="10"/>
          </p:nvPr>
        </p:nvSpPr>
        <p:spPr/>
        <p:txBody>
          <a:bodyPr/>
          <a:lstStyle>
            <a:lvl1pPr>
              <a:defRPr smtClean="0">
                <a:solidFill>
                  <a:schemeClr val="tx1"/>
                </a:solidFill>
                <a:ea typeface="宋体" pitchFamily="2" charset="-122"/>
              </a:defRPr>
            </a:lvl1pPr>
          </a:lstStyle>
          <a:p>
            <a:pPr>
              <a:defRPr/>
            </a:pPr>
            <a:endParaRPr lang="en-US" altLang="zh-CN" dirty="0"/>
          </a:p>
        </p:txBody>
      </p:sp>
      <p:sp>
        <p:nvSpPr>
          <p:cNvPr id="9" name="Rectangle 5"/>
          <p:cNvSpPr>
            <a:spLocks noGrp="1" noChangeArrowheads="1"/>
          </p:cNvSpPr>
          <p:nvPr>
            <p:ph type="ftr" sz="quarter" idx="11"/>
          </p:nvPr>
        </p:nvSpPr>
        <p:spPr/>
        <p:txBody>
          <a:bodyPr/>
          <a:lstStyle>
            <a:lvl1pPr>
              <a:defRPr smtClean="0">
                <a:solidFill>
                  <a:schemeClr val="tx1"/>
                </a:solidFill>
                <a:ea typeface="宋体" pitchFamily="2" charset="-122"/>
              </a:defRPr>
            </a:lvl1pPr>
          </a:lstStyle>
          <a:p>
            <a:pPr>
              <a:defRPr/>
            </a:pPr>
            <a:endParaRPr lang="en-US" altLang="zh-CN" dirty="0"/>
          </a:p>
        </p:txBody>
      </p:sp>
      <p:sp>
        <p:nvSpPr>
          <p:cNvPr id="10" name="Rectangle 6"/>
          <p:cNvSpPr>
            <a:spLocks noGrp="1" noChangeArrowheads="1"/>
          </p:cNvSpPr>
          <p:nvPr>
            <p:ph type="sldNum" sz="quarter" idx="12"/>
          </p:nvPr>
        </p:nvSpPr>
        <p:spPr>
          <a:xfrm>
            <a:off x="6997849" y="6248400"/>
            <a:ext cx="2133600" cy="476250"/>
          </a:xfrm>
          <a:prstGeom prst="rect">
            <a:avLst/>
          </a:prstGeom>
        </p:spPr>
        <p:txBody>
          <a:bodyPr/>
          <a:lstStyle>
            <a:lvl1pPr>
              <a:defRPr smtClean="0">
                <a:solidFill>
                  <a:schemeClr val="tx1"/>
                </a:solidFill>
                <a:ea typeface="宋体" pitchFamily="2" charset="-122"/>
              </a:defRPr>
            </a:lvl1pPr>
          </a:lstStyle>
          <a:p>
            <a:pPr>
              <a:defRPr/>
            </a:pPr>
            <a:fld id="{E54A6F6D-9443-4C48-A926-25B3585F1703}" type="slidenum">
              <a:rPr lang="en-US" altLang="zh-CN"/>
              <a:pPr>
                <a:defRPr/>
              </a:pPr>
              <a:t>‹#›</a:t>
            </a:fld>
            <a:endParaRPr lang="en-US" altLang="zh-CN" dirty="0"/>
          </a:p>
        </p:txBody>
      </p:sp>
    </p:spTree>
    <p:extLst>
      <p:ext uri="{BB962C8B-B14F-4D97-AF65-F5344CB8AC3E}">
        <p14:creationId xmlns:p14="http://schemas.microsoft.com/office/powerpoint/2010/main" val="122817290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dirty="0"/>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dirty="0"/>
          </a:p>
        </p:txBody>
      </p:sp>
      <p:sp>
        <p:nvSpPr>
          <p:cNvPr id="6" name="Rectangle 6"/>
          <p:cNvSpPr>
            <a:spLocks noGrp="1" noChangeArrowheads="1"/>
          </p:cNvSpPr>
          <p:nvPr>
            <p:ph type="sldNum" sz="quarter" idx="12"/>
          </p:nvPr>
        </p:nvSpPr>
        <p:spPr>
          <a:xfrm>
            <a:off x="6997849" y="6248400"/>
            <a:ext cx="2133600" cy="476250"/>
          </a:xfrm>
          <a:prstGeom prst="rect">
            <a:avLst/>
          </a:prstGeom>
          <a:ln/>
        </p:spPr>
        <p:txBody>
          <a:bodyPr/>
          <a:lstStyle>
            <a:lvl1pPr>
              <a:defRPr/>
            </a:lvl1pPr>
          </a:lstStyle>
          <a:p>
            <a:pPr>
              <a:defRPr/>
            </a:pPr>
            <a:fld id="{C0CF15C3-BE1B-460D-9A17-D29299F20FF4}" type="slidenum">
              <a:rPr lang="en-US" altLang="zh-CN"/>
              <a:pPr>
                <a:defRPr/>
              </a:pPr>
              <a:t>‹#›</a:t>
            </a:fld>
            <a:endParaRPr lang="en-US" altLang="zh-CN" dirty="0"/>
          </a:p>
        </p:txBody>
      </p:sp>
    </p:spTree>
    <p:extLst>
      <p:ext uri="{BB962C8B-B14F-4D97-AF65-F5344CB8AC3E}">
        <p14:creationId xmlns:p14="http://schemas.microsoft.com/office/powerpoint/2010/main" val="317007421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dirty="0"/>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dirty="0"/>
          </a:p>
        </p:txBody>
      </p:sp>
      <p:sp>
        <p:nvSpPr>
          <p:cNvPr id="6" name="Rectangle 6"/>
          <p:cNvSpPr>
            <a:spLocks noGrp="1" noChangeArrowheads="1"/>
          </p:cNvSpPr>
          <p:nvPr>
            <p:ph type="sldNum" sz="quarter" idx="12"/>
          </p:nvPr>
        </p:nvSpPr>
        <p:spPr>
          <a:xfrm>
            <a:off x="6997849" y="6248400"/>
            <a:ext cx="2133600" cy="476250"/>
          </a:xfrm>
          <a:prstGeom prst="rect">
            <a:avLst/>
          </a:prstGeom>
          <a:ln/>
        </p:spPr>
        <p:txBody>
          <a:bodyPr/>
          <a:lstStyle>
            <a:lvl1pPr>
              <a:defRPr/>
            </a:lvl1pPr>
          </a:lstStyle>
          <a:p>
            <a:pPr>
              <a:defRPr/>
            </a:pPr>
            <a:fld id="{C463B26B-F8AE-4273-8B4B-AFFD52185716}" type="slidenum">
              <a:rPr lang="en-US" altLang="zh-CN"/>
              <a:pPr>
                <a:defRPr/>
              </a:pPr>
              <a:t>‹#›</a:t>
            </a:fld>
            <a:endParaRPr lang="en-US" altLang="zh-CN" dirty="0"/>
          </a:p>
        </p:txBody>
      </p:sp>
    </p:spTree>
    <p:extLst>
      <p:ext uri="{BB962C8B-B14F-4D97-AF65-F5344CB8AC3E}">
        <p14:creationId xmlns:p14="http://schemas.microsoft.com/office/powerpoint/2010/main" val="296603684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096962"/>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524000"/>
            <a:ext cx="4038600" cy="46021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524000"/>
            <a:ext cx="4038600" cy="46021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zh-CN" dirty="0"/>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zh-CN" dirty="0"/>
          </a:p>
        </p:txBody>
      </p:sp>
      <p:sp>
        <p:nvSpPr>
          <p:cNvPr id="7" name="Slide Number Placeholder 6"/>
          <p:cNvSpPr>
            <a:spLocks noGrp="1" noChangeArrowheads="1"/>
          </p:cNvSpPr>
          <p:nvPr>
            <p:ph type="sldNum" sz="quarter" idx="12"/>
          </p:nvPr>
        </p:nvSpPr>
        <p:spPr>
          <a:xfrm>
            <a:off x="6997849" y="6248400"/>
            <a:ext cx="2133600" cy="476250"/>
          </a:xfrm>
          <a:prstGeom prst="rect">
            <a:avLst/>
          </a:prstGeom>
          <a:ln/>
        </p:spPr>
        <p:txBody>
          <a:bodyPr/>
          <a:lstStyle>
            <a:lvl1pPr>
              <a:defRPr/>
            </a:lvl1pPr>
          </a:lstStyle>
          <a:p>
            <a:pPr>
              <a:defRPr/>
            </a:pPr>
            <a:fld id="{E3336112-529C-4F15-8CD8-59ECCD7A3441}" type="slidenum">
              <a:rPr lang="en-US" altLang="zh-CN"/>
              <a:pPr>
                <a:defRPr/>
              </a:pPr>
              <a:t>‹#›</a:t>
            </a:fld>
            <a:endParaRPr lang="en-US" altLang="zh-CN" dirty="0"/>
          </a:p>
        </p:txBody>
      </p:sp>
    </p:spTree>
    <p:extLst>
      <p:ext uri="{BB962C8B-B14F-4D97-AF65-F5344CB8AC3E}">
        <p14:creationId xmlns:p14="http://schemas.microsoft.com/office/powerpoint/2010/main" val="149103308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371600" y="274638"/>
            <a:ext cx="7759849" cy="1096962"/>
          </a:xfrm>
        </p:spPr>
        <p:txBody>
          <a:bodyPr/>
          <a:lstStyle>
            <a:lvl1pPr>
              <a:defRPr>
                <a:latin typeface="+mn-lt"/>
              </a:defRPr>
            </a:lvl1pPr>
          </a:lstStyle>
          <a:p>
            <a:r>
              <a:rPr lang="en-US" smtClean="0"/>
              <a:t>Click to edit Master title style</a:t>
            </a:r>
            <a:endParaRPr lang="en-US"/>
          </a:p>
        </p:txBody>
      </p:sp>
      <p:sp>
        <p:nvSpPr>
          <p:cNvPr id="3" name="Content Placeholder 2"/>
          <p:cNvSpPr>
            <a:spLocks noGrp="1"/>
          </p:cNvSpPr>
          <p:nvPr>
            <p:ph idx="1"/>
          </p:nvPr>
        </p:nvSpPr>
        <p:spPr/>
        <p:txBody>
          <a:bodyPr/>
          <a:lstStyle>
            <a:lvl1pPr>
              <a:defRPr>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smtClean="0">
                <a:latin typeface="+mn-lt"/>
              </a:defRPr>
            </a:lvl1pPr>
          </a:lstStyle>
          <a:p>
            <a:pPr>
              <a:defRPr/>
            </a:pPr>
            <a:endParaRPr lang="en-US" altLang="zh-CN" dirty="0"/>
          </a:p>
        </p:txBody>
      </p:sp>
      <p:sp>
        <p:nvSpPr>
          <p:cNvPr id="5" name="Footer Placeholder 4"/>
          <p:cNvSpPr>
            <a:spLocks noGrp="1"/>
          </p:cNvSpPr>
          <p:nvPr>
            <p:ph type="ftr" sz="quarter" idx="11"/>
          </p:nvPr>
        </p:nvSpPr>
        <p:spPr/>
        <p:txBody>
          <a:bodyPr/>
          <a:lstStyle>
            <a:lvl1pPr>
              <a:defRPr smtClean="0">
                <a:latin typeface="+mn-lt"/>
              </a:defRPr>
            </a:lvl1pPr>
          </a:lstStyle>
          <a:p>
            <a:pPr>
              <a:defRPr/>
            </a:pPr>
            <a:endParaRPr lang="en-US" altLang="zh-CN" dirty="0"/>
          </a:p>
        </p:txBody>
      </p:sp>
      <p:sp>
        <p:nvSpPr>
          <p:cNvPr id="6" name="Slide Number Placeholder 5"/>
          <p:cNvSpPr>
            <a:spLocks noGrp="1"/>
          </p:cNvSpPr>
          <p:nvPr>
            <p:ph type="sldNum" sz="quarter" idx="12"/>
          </p:nvPr>
        </p:nvSpPr>
        <p:spPr>
          <a:xfrm>
            <a:off x="6997849" y="6248400"/>
            <a:ext cx="2133600" cy="476250"/>
          </a:xfrm>
          <a:prstGeom prst="rect">
            <a:avLst/>
          </a:prstGeom>
        </p:spPr>
        <p:txBody>
          <a:bodyPr/>
          <a:lstStyle>
            <a:lvl1pPr>
              <a:defRPr smtClean="0">
                <a:latin typeface="+mn-lt"/>
              </a:defRPr>
            </a:lvl1pPr>
          </a:lstStyle>
          <a:p>
            <a:pPr>
              <a:defRPr/>
            </a:pPr>
            <a:r>
              <a:rPr lang="en-US" altLang="zh-CN" dirty="0" smtClean="0"/>
              <a:t>Wu Di</a:t>
            </a:r>
            <a:endParaRPr lang="en-US" altLang="zh-CN" dirty="0"/>
          </a:p>
        </p:txBody>
      </p:sp>
    </p:spTree>
    <p:extLst>
      <p:ext uri="{BB962C8B-B14F-4D97-AF65-F5344CB8AC3E}">
        <p14:creationId xmlns:p14="http://schemas.microsoft.com/office/powerpoint/2010/main" val="127810470"/>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atin typeface="+mn-lt"/>
              </a:defRPr>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atin typeface="+mn-lt"/>
              </a:defRPr>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smtClean="0">
                <a:latin typeface="+mn-lt"/>
              </a:defRPr>
            </a:lvl1pPr>
          </a:lstStyle>
          <a:p>
            <a:pPr>
              <a:defRPr/>
            </a:pPr>
            <a:endParaRPr lang="en-US" altLang="zh-CN" dirty="0"/>
          </a:p>
        </p:txBody>
      </p:sp>
      <p:sp>
        <p:nvSpPr>
          <p:cNvPr id="5" name="Footer Placeholder 4"/>
          <p:cNvSpPr>
            <a:spLocks noGrp="1"/>
          </p:cNvSpPr>
          <p:nvPr>
            <p:ph type="ftr" sz="quarter" idx="11"/>
          </p:nvPr>
        </p:nvSpPr>
        <p:spPr/>
        <p:txBody>
          <a:bodyPr/>
          <a:lstStyle>
            <a:lvl1pPr>
              <a:defRPr smtClean="0">
                <a:latin typeface="+mn-lt"/>
              </a:defRPr>
            </a:lvl1pPr>
          </a:lstStyle>
          <a:p>
            <a:pPr>
              <a:defRPr/>
            </a:pPr>
            <a:endParaRPr lang="en-US" altLang="zh-CN" dirty="0"/>
          </a:p>
        </p:txBody>
      </p:sp>
      <p:sp>
        <p:nvSpPr>
          <p:cNvPr id="6" name="Slide Number Placeholder 5"/>
          <p:cNvSpPr>
            <a:spLocks noGrp="1"/>
          </p:cNvSpPr>
          <p:nvPr>
            <p:ph type="sldNum" sz="quarter" idx="12"/>
          </p:nvPr>
        </p:nvSpPr>
        <p:spPr>
          <a:xfrm>
            <a:off x="6997849" y="6248400"/>
            <a:ext cx="2133600" cy="476250"/>
          </a:xfrm>
          <a:prstGeom prst="rect">
            <a:avLst/>
          </a:prstGeom>
        </p:spPr>
        <p:txBody>
          <a:bodyPr/>
          <a:lstStyle>
            <a:lvl1pPr>
              <a:defRPr smtClean="0">
                <a:latin typeface="+mn-lt"/>
              </a:defRPr>
            </a:lvl1pPr>
          </a:lstStyle>
          <a:p>
            <a:pPr>
              <a:defRPr/>
            </a:pPr>
            <a:fld id="{0A793100-37C7-409A-874C-ABD29454B933}" type="slidenum">
              <a:rPr lang="en-US" altLang="zh-CN"/>
              <a:pPr>
                <a:defRPr/>
              </a:pPr>
              <a:t>‹#›</a:t>
            </a:fld>
            <a:endParaRPr lang="en-US" altLang="zh-CN" dirty="0"/>
          </a:p>
        </p:txBody>
      </p:sp>
    </p:spTree>
    <p:extLst>
      <p:ext uri="{BB962C8B-B14F-4D97-AF65-F5344CB8AC3E}">
        <p14:creationId xmlns:p14="http://schemas.microsoft.com/office/powerpoint/2010/main" val="773127373"/>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524000"/>
            <a:ext cx="4038600" cy="46021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524000"/>
            <a:ext cx="4038600" cy="46021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zh-CN" dirty="0"/>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zh-CN" dirty="0"/>
          </a:p>
        </p:txBody>
      </p:sp>
      <p:sp>
        <p:nvSpPr>
          <p:cNvPr id="7" name="Slide Number Placeholder 6"/>
          <p:cNvSpPr>
            <a:spLocks noGrp="1" noChangeArrowheads="1"/>
          </p:cNvSpPr>
          <p:nvPr>
            <p:ph type="sldNum" sz="quarter" idx="12"/>
          </p:nvPr>
        </p:nvSpPr>
        <p:spPr>
          <a:xfrm>
            <a:off x="6997849" y="6248400"/>
            <a:ext cx="2133600" cy="476250"/>
          </a:xfrm>
          <a:prstGeom prst="rect">
            <a:avLst/>
          </a:prstGeom>
          <a:ln/>
        </p:spPr>
        <p:txBody>
          <a:bodyPr/>
          <a:lstStyle>
            <a:lvl1pPr>
              <a:defRPr/>
            </a:lvl1pPr>
          </a:lstStyle>
          <a:p>
            <a:pPr>
              <a:defRPr/>
            </a:pPr>
            <a:fld id="{3EC6F7DA-3CF3-42B2-BB53-2081A2E59642}" type="slidenum">
              <a:rPr lang="en-US" altLang="zh-CN"/>
              <a:pPr>
                <a:defRPr/>
              </a:pPr>
              <a:t>‹#›</a:t>
            </a:fld>
            <a:endParaRPr lang="en-US" altLang="zh-CN" dirty="0"/>
          </a:p>
        </p:txBody>
      </p:sp>
    </p:spTree>
    <p:extLst>
      <p:ext uri="{BB962C8B-B14F-4D97-AF65-F5344CB8AC3E}">
        <p14:creationId xmlns:p14="http://schemas.microsoft.com/office/powerpoint/2010/main" val="4082545055"/>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ltLang="zh-CN" dirty="0"/>
          </a:p>
        </p:txBody>
      </p:sp>
      <p:sp>
        <p:nvSpPr>
          <p:cNvPr id="8" name="Rectangle 5"/>
          <p:cNvSpPr>
            <a:spLocks noGrp="1" noChangeArrowheads="1"/>
          </p:cNvSpPr>
          <p:nvPr>
            <p:ph type="ftr" sz="quarter" idx="11"/>
          </p:nvPr>
        </p:nvSpPr>
        <p:spPr>
          <a:ln/>
        </p:spPr>
        <p:txBody>
          <a:bodyPr/>
          <a:lstStyle>
            <a:lvl1pPr>
              <a:defRPr/>
            </a:lvl1pPr>
          </a:lstStyle>
          <a:p>
            <a:pPr>
              <a:defRPr/>
            </a:pPr>
            <a:endParaRPr lang="en-US" altLang="zh-CN" dirty="0"/>
          </a:p>
        </p:txBody>
      </p:sp>
      <p:sp>
        <p:nvSpPr>
          <p:cNvPr id="9" name="Rectangle 6"/>
          <p:cNvSpPr>
            <a:spLocks noGrp="1" noChangeArrowheads="1"/>
          </p:cNvSpPr>
          <p:nvPr>
            <p:ph type="sldNum" sz="quarter" idx="12"/>
          </p:nvPr>
        </p:nvSpPr>
        <p:spPr>
          <a:xfrm>
            <a:off x="6997849" y="6248400"/>
            <a:ext cx="2133600" cy="476250"/>
          </a:xfrm>
          <a:prstGeom prst="rect">
            <a:avLst/>
          </a:prstGeom>
          <a:ln/>
        </p:spPr>
        <p:txBody>
          <a:bodyPr/>
          <a:lstStyle>
            <a:lvl1pPr>
              <a:defRPr/>
            </a:lvl1pPr>
          </a:lstStyle>
          <a:p>
            <a:pPr>
              <a:defRPr/>
            </a:pPr>
            <a:fld id="{8797EA4A-49B2-4E94-A7E3-88BE5F359F5B}" type="slidenum">
              <a:rPr lang="en-US" altLang="zh-CN"/>
              <a:pPr>
                <a:defRPr/>
              </a:pPr>
              <a:t>‹#›</a:t>
            </a:fld>
            <a:endParaRPr lang="en-US" altLang="zh-CN" dirty="0"/>
          </a:p>
        </p:txBody>
      </p:sp>
    </p:spTree>
    <p:extLst>
      <p:ext uri="{BB962C8B-B14F-4D97-AF65-F5344CB8AC3E}">
        <p14:creationId xmlns:p14="http://schemas.microsoft.com/office/powerpoint/2010/main" val="240205697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ltLang="zh-CN" dirty="0"/>
          </a:p>
        </p:txBody>
      </p:sp>
      <p:sp>
        <p:nvSpPr>
          <p:cNvPr id="4" name="Rectangle 5"/>
          <p:cNvSpPr>
            <a:spLocks noGrp="1" noChangeArrowheads="1"/>
          </p:cNvSpPr>
          <p:nvPr>
            <p:ph type="ftr" sz="quarter" idx="11"/>
          </p:nvPr>
        </p:nvSpPr>
        <p:spPr>
          <a:ln/>
        </p:spPr>
        <p:txBody>
          <a:bodyPr/>
          <a:lstStyle>
            <a:lvl1pPr>
              <a:defRPr/>
            </a:lvl1pPr>
          </a:lstStyle>
          <a:p>
            <a:pPr>
              <a:defRPr/>
            </a:pPr>
            <a:endParaRPr lang="en-US" altLang="zh-CN" dirty="0"/>
          </a:p>
        </p:txBody>
      </p:sp>
      <p:sp>
        <p:nvSpPr>
          <p:cNvPr id="5" name="Rectangle 6"/>
          <p:cNvSpPr>
            <a:spLocks noGrp="1" noChangeArrowheads="1"/>
          </p:cNvSpPr>
          <p:nvPr>
            <p:ph type="sldNum" sz="quarter" idx="12"/>
          </p:nvPr>
        </p:nvSpPr>
        <p:spPr>
          <a:xfrm>
            <a:off x="6997849" y="6248400"/>
            <a:ext cx="2133600" cy="476250"/>
          </a:xfrm>
          <a:prstGeom prst="rect">
            <a:avLst/>
          </a:prstGeom>
          <a:ln/>
        </p:spPr>
        <p:txBody>
          <a:bodyPr/>
          <a:lstStyle>
            <a:lvl1pPr>
              <a:defRPr/>
            </a:lvl1pPr>
          </a:lstStyle>
          <a:p>
            <a:pPr>
              <a:defRPr/>
            </a:pPr>
            <a:fld id="{36421507-6832-46CA-90BD-56346ECACF45}" type="slidenum">
              <a:rPr lang="en-US" altLang="zh-CN"/>
              <a:pPr>
                <a:defRPr/>
              </a:pPr>
              <a:t>‹#›</a:t>
            </a:fld>
            <a:endParaRPr lang="en-US" altLang="zh-CN" dirty="0"/>
          </a:p>
        </p:txBody>
      </p:sp>
    </p:spTree>
    <p:extLst>
      <p:ext uri="{BB962C8B-B14F-4D97-AF65-F5344CB8AC3E}">
        <p14:creationId xmlns:p14="http://schemas.microsoft.com/office/powerpoint/2010/main" val="387336240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ltLang="zh-CN" dirty="0"/>
          </a:p>
        </p:txBody>
      </p:sp>
      <p:sp>
        <p:nvSpPr>
          <p:cNvPr id="3" name="Rectangle 5"/>
          <p:cNvSpPr>
            <a:spLocks noGrp="1" noChangeArrowheads="1"/>
          </p:cNvSpPr>
          <p:nvPr>
            <p:ph type="ftr" sz="quarter" idx="11"/>
          </p:nvPr>
        </p:nvSpPr>
        <p:spPr>
          <a:ln/>
        </p:spPr>
        <p:txBody>
          <a:bodyPr/>
          <a:lstStyle>
            <a:lvl1pPr>
              <a:defRPr/>
            </a:lvl1pPr>
          </a:lstStyle>
          <a:p>
            <a:pPr>
              <a:defRPr/>
            </a:pPr>
            <a:endParaRPr lang="en-US" altLang="zh-CN" dirty="0"/>
          </a:p>
        </p:txBody>
      </p:sp>
      <p:sp>
        <p:nvSpPr>
          <p:cNvPr id="4" name="Rectangle 6"/>
          <p:cNvSpPr>
            <a:spLocks noGrp="1" noChangeArrowheads="1"/>
          </p:cNvSpPr>
          <p:nvPr>
            <p:ph type="sldNum" sz="quarter" idx="12"/>
          </p:nvPr>
        </p:nvSpPr>
        <p:spPr>
          <a:xfrm>
            <a:off x="6997849" y="6248400"/>
            <a:ext cx="2133600" cy="476250"/>
          </a:xfrm>
          <a:prstGeom prst="rect">
            <a:avLst/>
          </a:prstGeom>
          <a:ln/>
        </p:spPr>
        <p:txBody>
          <a:bodyPr/>
          <a:lstStyle>
            <a:lvl1pPr>
              <a:defRPr/>
            </a:lvl1pPr>
          </a:lstStyle>
          <a:p>
            <a:pPr>
              <a:defRPr/>
            </a:pPr>
            <a:fld id="{642E3031-84AA-45F6-B4D2-6510BDE83C48}" type="slidenum">
              <a:rPr lang="en-US" altLang="zh-CN"/>
              <a:pPr>
                <a:defRPr/>
              </a:pPr>
              <a:t>‹#›</a:t>
            </a:fld>
            <a:endParaRPr lang="en-US" altLang="zh-CN" dirty="0"/>
          </a:p>
        </p:txBody>
      </p:sp>
    </p:spTree>
    <p:extLst>
      <p:ext uri="{BB962C8B-B14F-4D97-AF65-F5344CB8AC3E}">
        <p14:creationId xmlns:p14="http://schemas.microsoft.com/office/powerpoint/2010/main" val="370252485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zh-CN" dirty="0"/>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zh-CN" dirty="0"/>
          </a:p>
        </p:txBody>
      </p:sp>
      <p:sp>
        <p:nvSpPr>
          <p:cNvPr id="7" name="Slide Number Placeholder 6"/>
          <p:cNvSpPr>
            <a:spLocks noGrp="1" noChangeArrowheads="1"/>
          </p:cNvSpPr>
          <p:nvPr>
            <p:ph type="sldNum" sz="quarter" idx="12"/>
          </p:nvPr>
        </p:nvSpPr>
        <p:spPr>
          <a:xfrm>
            <a:off x="6997849" y="6248400"/>
            <a:ext cx="2133600" cy="476250"/>
          </a:xfrm>
          <a:prstGeom prst="rect">
            <a:avLst/>
          </a:prstGeom>
          <a:ln/>
        </p:spPr>
        <p:txBody>
          <a:bodyPr/>
          <a:lstStyle>
            <a:lvl1pPr>
              <a:defRPr/>
            </a:lvl1pPr>
          </a:lstStyle>
          <a:p>
            <a:pPr>
              <a:defRPr/>
            </a:pPr>
            <a:fld id="{A5744E93-5666-4D02-A092-EA6F49A3DD28}" type="slidenum">
              <a:rPr lang="en-US" altLang="zh-CN"/>
              <a:pPr>
                <a:defRPr/>
              </a:pPr>
              <a:t>‹#›</a:t>
            </a:fld>
            <a:endParaRPr lang="en-US" altLang="zh-CN" dirty="0"/>
          </a:p>
        </p:txBody>
      </p:sp>
    </p:spTree>
    <p:extLst>
      <p:ext uri="{BB962C8B-B14F-4D97-AF65-F5344CB8AC3E}">
        <p14:creationId xmlns:p14="http://schemas.microsoft.com/office/powerpoint/2010/main" val="14268868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zh-CN" dirty="0"/>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zh-CN" dirty="0"/>
          </a:p>
        </p:txBody>
      </p:sp>
      <p:sp>
        <p:nvSpPr>
          <p:cNvPr id="7" name="Slide Number Placeholder 6"/>
          <p:cNvSpPr>
            <a:spLocks noGrp="1" noChangeArrowheads="1"/>
          </p:cNvSpPr>
          <p:nvPr>
            <p:ph type="sldNum" sz="quarter" idx="12"/>
          </p:nvPr>
        </p:nvSpPr>
        <p:spPr>
          <a:xfrm>
            <a:off x="6997849" y="6248400"/>
            <a:ext cx="2133600" cy="476250"/>
          </a:xfrm>
          <a:prstGeom prst="rect">
            <a:avLst/>
          </a:prstGeom>
          <a:ln/>
        </p:spPr>
        <p:txBody>
          <a:bodyPr/>
          <a:lstStyle>
            <a:lvl1pPr>
              <a:defRPr/>
            </a:lvl1pPr>
          </a:lstStyle>
          <a:p>
            <a:pPr>
              <a:defRPr/>
            </a:pPr>
            <a:fld id="{A57D1906-579F-45AA-86EA-48F64F936232}" type="slidenum">
              <a:rPr lang="en-US" altLang="zh-CN"/>
              <a:pPr>
                <a:defRPr/>
              </a:pPr>
              <a:t>‹#›</a:t>
            </a:fld>
            <a:endParaRPr lang="en-US" altLang="zh-CN" dirty="0"/>
          </a:p>
        </p:txBody>
      </p:sp>
    </p:spTree>
    <p:extLst>
      <p:ext uri="{BB962C8B-B14F-4D97-AF65-F5344CB8AC3E}">
        <p14:creationId xmlns:p14="http://schemas.microsoft.com/office/powerpoint/2010/main" val="225666852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9"/>
          <p:cNvSpPr>
            <a:spLocks noChangeArrowheads="1"/>
          </p:cNvSpPr>
          <p:nvPr/>
        </p:nvSpPr>
        <p:spPr bwMode="auto">
          <a:xfrm>
            <a:off x="0" y="4800600"/>
            <a:ext cx="1371600" cy="2057400"/>
          </a:xfrm>
          <a:prstGeom prst="rtTriangle">
            <a:avLst/>
          </a:prstGeom>
          <a:solidFill>
            <a:srgbClr val="140600"/>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000">
                <a:solidFill>
                  <a:schemeClr val="tx1"/>
                </a:solidFill>
                <a:latin typeface="Arial" pitchFamily="34" charset="0"/>
                <a:ea typeface="黑体" pitchFamily="49" charset="-122"/>
              </a:defRPr>
            </a:lvl1pPr>
            <a:lvl2pPr marL="742950" indent="-285750" eaLnBrk="0" hangingPunct="0">
              <a:defRPr sz="2000">
                <a:solidFill>
                  <a:schemeClr val="tx1"/>
                </a:solidFill>
                <a:latin typeface="Arial" pitchFamily="34" charset="0"/>
                <a:ea typeface="黑体" pitchFamily="49" charset="-122"/>
              </a:defRPr>
            </a:lvl2pPr>
            <a:lvl3pPr marL="1143000" indent="-228600" eaLnBrk="0" hangingPunct="0">
              <a:defRPr sz="2000">
                <a:solidFill>
                  <a:schemeClr val="tx1"/>
                </a:solidFill>
                <a:latin typeface="Arial" pitchFamily="34" charset="0"/>
                <a:ea typeface="黑体" pitchFamily="49" charset="-122"/>
              </a:defRPr>
            </a:lvl3pPr>
            <a:lvl4pPr marL="1600200" indent="-228600" eaLnBrk="0" hangingPunct="0">
              <a:defRPr sz="2000">
                <a:solidFill>
                  <a:schemeClr val="tx1"/>
                </a:solidFill>
                <a:latin typeface="Arial" pitchFamily="34" charset="0"/>
                <a:ea typeface="黑体" pitchFamily="49" charset="-122"/>
              </a:defRPr>
            </a:lvl4pPr>
            <a:lvl5pPr marL="2057400" indent="-228600" eaLnBrk="0" hangingPunct="0">
              <a:defRPr sz="2000">
                <a:solidFill>
                  <a:schemeClr val="tx1"/>
                </a:solidFill>
                <a:latin typeface="Arial" pitchFamily="34" charset="0"/>
                <a:ea typeface="黑体" pitchFamily="49" charset="-122"/>
              </a:defRPr>
            </a:lvl5pPr>
            <a:lvl6pPr marL="2514600" indent="-228600" eaLnBrk="0" fontAlgn="base" hangingPunct="0">
              <a:spcBef>
                <a:spcPct val="50000"/>
              </a:spcBef>
              <a:spcAft>
                <a:spcPct val="0"/>
              </a:spcAft>
              <a:defRPr sz="2000">
                <a:solidFill>
                  <a:schemeClr val="tx1"/>
                </a:solidFill>
                <a:latin typeface="Arial" pitchFamily="34" charset="0"/>
                <a:ea typeface="黑体" pitchFamily="49" charset="-122"/>
              </a:defRPr>
            </a:lvl6pPr>
            <a:lvl7pPr marL="2971800" indent="-228600" eaLnBrk="0" fontAlgn="base" hangingPunct="0">
              <a:spcBef>
                <a:spcPct val="50000"/>
              </a:spcBef>
              <a:spcAft>
                <a:spcPct val="0"/>
              </a:spcAft>
              <a:defRPr sz="2000">
                <a:solidFill>
                  <a:schemeClr val="tx1"/>
                </a:solidFill>
                <a:latin typeface="Arial" pitchFamily="34" charset="0"/>
                <a:ea typeface="黑体" pitchFamily="49" charset="-122"/>
              </a:defRPr>
            </a:lvl7pPr>
            <a:lvl8pPr marL="3429000" indent="-228600" eaLnBrk="0" fontAlgn="base" hangingPunct="0">
              <a:spcBef>
                <a:spcPct val="50000"/>
              </a:spcBef>
              <a:spcAft>
                <a:spcPct val="0"/>
              </a:spcAft>
              <a:defRPr sz="2000">
                <a:solidFill>
                  <a:schemeClr val="tx1"/>
                </a:solidFill>
                <a:latin typeface="Arial" pitchFamily="34" charset="0"/>
                <a:ea typeface="黑体" pitchFamily="49" charset="-122"/>
              </a:defRPr>
            </a:lvl8pPr>
            <a:lvl9pPr marL="3886200" indent="-228600" eaLnBrk="0" fontAlgn="base" hangingPunct="0">
              <a:spcBef>
                <a:spcPct val="50000"/>
              </a:spcBef>
              <a:spcAft>
                <a:spcPct val="0"/>
              </a:spcAft>
              <a:defRPr sz="2000">
                <a:solidFill>
                  <a:schemeClr val="tx1"/>
                </a:solidFill>
                <a:latin typeface="Arial" pitchFamily="34" charset="0"/>
                <a:ea typeface="黑体" pitchFamily="49" charset="-122"/>
              </a:defRPr>
            </a:lvl9pPr>
          </a:lstStyle>
          <a:p>
            <a:pPr eaLnBrk="1" hangingPunct="1"/>
            <a:endParaRPr lang="en-US" altLang="en-US" dirty="0"/>
          </a:p>
        </p:txBody>
      </p:sp>
      <p:sp>
        <p:nvSpPr>
          <p:cNvPr id="1027" name="AutoShape 12"/>
          <p:cNvSpPr>
            <a:spLocks noChangeArrowheads="1"/>
          </p:cNvSpPr>
          <p:nvPr/>
        </p:nvSpPr>
        <p:spPr bwMode="auto">
          <a:xfrm rot="10800000">
            <a:off x="7772400" y="1371600"/>
            <a:ext cx="1371600" cy="2057400"/>
          </a:xfrm>
          <a:prstGeom prst="rtTriangle">
            <a:avLst/>
          </a:prstGeom>
          <a:solidFill>
            <a:srgbClr val="140600"/>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000">
                <a:solidFill>
                  <a:schemeClr val="tx1"/>
                </a:solidFill>
                <a:latin typeface="Arial" pitchFamily="34" charset="0"/>
                <a:ea typeface="黑体" pitchFamily="49" charset="-122"/>
              </a:defRPr>
            </a:lvl1pPr>
            <a:lvl2pPr marL="742950" indent="-285750" eaLnBrk="0" hangingPunct="0">
              <a:defRPr sz="2000">
                <a:solidFill>
                  <a:schemeClr val="tx1"/>
                </a:solidFill>
                <a:latin typeface="Arial" pitchFamily="34" charset="0"/>
                <a:ea typeface="黑体" pitchFamily="49" charset="-122"/>
              </a:defRPr>
            </a:lvl2pPr>
            <a:lvl3pPr marL="1143000" indent="-228600" eaLnBrk="0" hangingPunct="0">
              <a:defRPr sz="2000">
                <a:solidFill>
                  <a:schemeClr val="tx1"/>
                </a:solidFill>
                <a:latin typeface="Arial" pitchFamily="34" charset="0"/>
                <a:ea typeface="黑体" pitchFamily="49" charset="-122"/>
              </a:defRPr>
            </a:lvl3pPr>
            <a:lvl4pPr marL="1600200" indent="-228600" eaLnBrk="0" hangingPunct="0">
              <a:defRPr sz="2000">
                <a:solidFill>
                  <a:schemeClr val="tx1"/>
                </a:solidFill>
                <a:latin typeface="Arial" pitchFamily="34" charset="0"/>
                <a:ea typeface="黑体" pitchFamily="49" charset="-122"/>
              </a:defRPr>
            </a:lvl4pPr>
            <a:lvl5pPr marL="2057400" indent="-228600" eaLnBrk="0" hangingPunct="0">
              <a:defRPr sz="2000">
                <a:solidFill>
                  <a:schemeClr val="tx1"/>
                </a:solidFill>
                <a:latin typeface="Arial" pitchFamily="34" charset="0"/>
                <a:ea typeface="黑体" pitchFamily="49" charset="-122"/>
              </a:defRPr>
            </a:lvl5pPr>
            <a:lvl6pPr marL="2514600" indent="-228600" eaLnBrk="0" fontAlgn="base" hangingPunct="0">
              <a:spcBef>
                <a:spcPct val="50000"/>
              </a:spcBef>
              <a:spcAft>
                <a:spcPct val="0"/>
              </a:spcAft>
              <a:defRPr sz="2000">
                <a:solidFill>
                  <a:schemeClr val="tx1"/>
                </a:solidFill>
                <a:latin typeface="Arial" pitchFamily="34" charset="0"/>
                <a:ea typeface="黑体" pitchFamily="49" charset="-122"/>
              </a:defRPr>
            </a:lvl6pPr>
            <a:lvl7pPr marL="2971800" indent="-228600" eaLnBrk="0" fontAlgn="base" hangingPunct="0">
              <a:spcBef>
                <a:spcPct val="50000"/>
              </a:spcBef>
              <a:spcAft>
                <a:spcPct val="0"/>
              </a:spcAft>
              <a:defRPr sz="2000">
                <a:solidFill>
                  <a:schemeClr val="tx1"/>
                </a:solidFill>
                <a:latin typeface="Arial" pitchFamily="34" charset="0"/>
                <a:ea typeface="黑体" pitchFamily="49" charset="-122"/>
              </a:defRPr>
            </a:lvl7pPr>
            <a:lvl8pPr marL="3429000" indent="-228600" eaLnBrk="0" fontAlgn="base" hangingPunct="0">
              <a:spcBef>
                <a:spcPct val="50000"/>
              </a:spcBef>
              <a:spcAft>
                <a:spcPct val="0"/>
              </a:spcAft>
              <a:defRPr sz="2000">
                <a:solidFill>
                  <a:schemeClr val="tx1"/>
                </a:solidFill>
                <a:latin typeface="Arial" pitchFamily="34" charset="0"/>
                <a:ea typeface="黑体" pitchFamily="49" charset="-122"/>
              </a:defRPr>
            </a:lvl8pPr>
            <a:lvl9pPr marL="3886200" indent="-228600" eaLnBrk="0" fontAlgn="base" hangingPunct="0">
              <a:spcBef>
                <a:spcPct val="50000"/>
              </a:spcBef>
              <a:spcAft>
                <a:spcPct val="0"/>
              </a:spcAft>
              <a:defRPr sz="2000">
                <a:solidFill>
                  <a:schemeClr val="tx1"/>
                </a:solidFill>
                <a:latin typeface="Arial" pitchFamily="34" charset="0"/>
                <a:ea typeface="黑体" pitchFamily="49" charset="-122"/>
              </a:defRPr>
            </a:lvl9pPr>
          </a:lstStyle>
          <a:p>
            <a:pPr eaLnBrk="1" hangingPunct="1"/>
            <a:endParaRPr lang="en-US" altLang="en-US" dirty="0"/>
          </a:p>
        </p:txBody>
      </p:sp>
      <p:sp>
        <p:nvSpPr>
          <p:cNvPr id="1028" name="Oval 13"/>
          <p:cNvSpPr>
            <a:spLocks noChangeArrowheads="1"/>
          </p:cNvSpPr>
          <p:nvPr/>
        </p:nvSpPr>
        <p:spPr bwMode="auto">
          <a:xfrm rot="10800000">
            <a:off x="0" y="2743200"/>
            <a:ext cx="2743200" cy="4114800"/>
          </a:xfrm>
          <a:prstGeom prst="ellipse">
            <a:avLst/>
          </a:prstGeom>
          <a:solidFill>
            <a:srgbClr val="FFFFFF"/>
          </a:soli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000">
                <a:solidFill>
                  <a:schemeClr val="tx1"/>
                </a:solidFill>
                <a:latin typeface="Arial" pitchFamily="34" charset="0"/>
                <a:ea typeface="黑体" pitchFamily="49" charset="-122"/>
              </a:defRPr>
            </a:lvl1pPr>
            <a:lvl2pPr marL="742950" indent="-285750" eaLnBrk="0" hangingPunct="0">
              <a:defRPr sz="2000">
                <a:solidFill>
                  <a:schemeClr val="tx1"/>
                </a:solidFill>
                <a:latin typeface="Arial" pitchFamily="34" charset="0"/>
                <a:ea typeface="黑体" pitchFamily="49" charset="-122"/>
              </a:defRPr>
            </a:lvl2pPr>
            <a:lvl3pPr marL="1143000" indent="-228600" eaLnBrk="0" hangingPunct="0">
              <a:defRPr sz="2000">
                <a:solidFill>
                  <a:schemeClr val="tx1"/>
                </a:solidFill>
                <a:latin typeface="Arial" pitchFamily="34" charset="0"/>
                <a:ea typeface="黑体" pitchFamily="49" charset="-122"/>
              </a:defRPr>
            </a:lvl3pPr>
            <a:lvl4pPr marL="1600200" indent="-228600" eaLnBrk="0" hangingPunct="0">
              <a:defRPr sz="2000">
                <a:solidFill>
                  <a:schemeClr val="tx1"/>
                </a:solidFill>
                <a:latin typeface="Arial" pitchFamily="34" charset="0"/>
                <a:ea typeface="黑体" pitchFamily="49" charset="-122"/>
              </a:defRPr>
            </a:lvl4pPr>
            <a:lvl5pPr marL="2057400" indent="-228600" eaLnBrk="0" hangingPunct="0">
              <a:defRPr sz="2000">
                <a:solidFill>
                  <a:schemeClr val="tx1"/>
                </a:solidFill>
                <a:latin typeface="Arial" pitchFamily="34" charset="0"/>
                <a:ea typeface="黑体" pitchFamily="49" charset="-122"/>
              </a:defRPr>
            </a:lvl5pPr>
            <a:lvl6pPr marL="2514600" indent="-228600" eaLnBrk="0" fontAlgn="base" hangingPunct="0">
              <a:spcBef>
                <a:spcPct val="50000"/>
              </a:spcBef>
              <a:spcAft>
                <a:spcPct val="0"/>
              </a:spcAft>
              <a:defRPr sz="2000">
                <a:solidFill>
                  <a:schemeClr val="tx1"/>
                </a:solidFill>
                <a:latin typeface="Arial" pitchFamily="34" charset="0"/>
                <a:ea typeface="黑体" pitchFamily="49" charset="-122"/>
              </a:defRPr>
            </a:lvl6pPr>
            <a:lvl7pPr marL="2971800" indent="-228600" eaLnBrk="0" fontAlgn="base" hangingPunct="0">
              <a:spcBef>
                <a:spcPct val="50000"/>
              </a:spcBef>
              <a:spcAft>
                <a:spcPct val="0"/>
              </a:spcAft>
              <a:defRPr sz="2000">
                <a:solidFill>
                  <a:schemeClr val="tx1"/>
                </a:solidFill>
                <a:latin typeface="Arial" pitchFamily="34" charset="0"/>
                <a:ea typeface="黑体" pitchFamily="49" charset="-122"/>
              </a:defRPr>
            </a:lvl7pPr>
            <a:lvl8pPr marL="3429000" indent="-228600" eaLnBrk="0" fontAlgn="base" hangingPunct="0">
              <a:spcBef>
                <a:spcPct val="50000"/>
              </a:spcBef>
              <a:spcAft>
                <a:spcPct val="0"/>
              </a:spcAft>
              <a:defRPr sz="2000">
                <a:solidFill>
                  <a:schemeClr val="tx1"/>
                </a:solidFill>
                <a:latin typeface="Arial" pitchFamily="34" charset="0"/>
                <a:ea typeface="黑体" pitchFamily="49" charset="-122"/>
              </a:defRPr>
            </a:lvl8pPr>
            <a:lvl9pPr marL="3886200" indent="-228600" eaLnBrk="0" fontAlgn="base" hangingPunct="0">
              <a:spcBef>
                <a:spcPct val="50000"/>
              </a:spcBef>
              <a:spcAft>
                <a:spcPct val="0"/>
              </a:spcAft>
              <a:defRPr sz="2000">
                <a:solidFill>
                  <a:schemeClr val="tx1"/>
                </a:solidFill>
                <a:latin typeface="Arial" pitchFamily="34" charset="0"/>
                <a:ea typeface="黑体" pitchFamily="49" charset="-122"/>
              </a:defRPr>
            </a:lvl9pPr>
          </a:lstStyle>
          <a:p>
            <a:pPr eaLnBrk="1" hangingPunct="1"/>
            <a:endParaRPr lang="en-US" altLang="en-US" dirty="0"/>
          </a:p>
        </p:txBody>
      </p:sp>
      <p:sp>
        <p:nvSpPr>
          <p:cNvPr id="1029" name="Oval 10"/>
          <p:cNvSpPr>
            <a:spLocks noChangeArrowheads="1"/>
          </p:cNvSpPr>
          <p:nvPr/>
        </p:nvSpPr>
        <p:spPr bwMode="auto">
          <a:xfrm>
            <a:off x="6400800" y="1371600"/>
            <a:ext cx="2743200" cy="4114800"/>
          </a:xfrm>
          <a:prstGeom prst="ellipse">
            <a:avLst/>
          </a:prstGeom>
          <a:solidFill>
            <a:srgbClr val="FFFFFF"/>
          </a:soli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000">
                <a:solidFill>
                  <a:schemeClr val="tx1"/>
                </a:solidFill>
                <a:latin typeface="Arial" pitchFamily="34" charset="0"/>
                <a:ea typeface="黑体" pitchFamily="49" charset="-122"/>
              </a:defRPr>
            </a:lvl1pPr>
            <a:lvl2pPr marL="742950" indent="-285750" eaLnBrk="0" hangingPunct="0">
              <a:defRPr sz="2000">
                <a:solidFill>
                  <a:schemeClr val="tx1"/>
                </a:solidFill>
                <a:latin typeface="Arial" pitchFamily="34" charset="0"/>
                <a:ea typeface="黑体" pitchFamily="49" charset="-122"/>
              </a:defRPr>
            </a:lvl2pPr>
            <a:lvl3pPr marL="1143000" indent="-228600" eaLnBrk="0" hangingPunct="0">
              <a:defRPr sz="2000">
                <a:solidFill>
                  <a:schemeClr val="tx1"/>
                </a:solidFill>
                <a:latin typeface="Arial" pitchFamily="34" charset="0"/>
                <a:ea typeface="黑体" pitchFamily="49" charset="-122"/>
              </a:defRPr>
            </a:lvl3pPr>
            <a:lvl4pPr marL="1600200" indent="-228600" eaLnBrk="0" hangingPunct="0">
              <a:defRPr sz="2000">
                <a:solidFill>
                  <a:schemeClr val="tx1"/>
                </a:solidFill>
                <a:latin typeface="Arial" pitchFamily="34" charset="0"/>
                <a:ea typeface="黑体" pitchFamily="49" charset="-122"/>
              </a:defRPr>
            </a:lvl4pPr>
            <a:lvl5pPr marL="2057400" indent="-228600" eaLnBrk="0" hangingPunct="0">
              <a:defRPr sz="2000">
                <a:solidFill>
                  <a:schemeClr val="tx1"/>
                </a:solidFill>
                <a:latin typeface="Arial" pitchFamily="34" charset="0"/>
                <a:ea typeface="黑体" pitchFamily="49" charset="-122"/>
              </a:defRPr>
            </a:lvl5pPr>
            <a:lvl6pPr marL="2514600" indent="-228600" eaLnBrk="0" fontAlgn="base" hangingPunct="0">
              <a:spcBef>
                <a:spcPct val="50000"/>
              </a:spcBef>
              <a:spcAft>
                <a:spcPct val="0"/>
              </a:spcAft>
              <a:defRPr sz="2000">
                <a:solidFill>
                  <a:schemeClr val="tx1"/>
                </a:solidFill>
                <a:latin typeface="Arial" pitchFamily="34" charset="0"/>
                <a:ea typeface="黑体" pitchFamily="49" charset="-122"/>
              </a:defRPr>
            </a:lvl6pPr>
            <a:lvl7pPr marL="2971800" indent="-228600" eaLnBrk="0" fontAlgn="base" hangingPunct="0">
              <a:spcBef>
                <a:spcPct val="50000"/>
              </a:spcBef>
              <a:spcAft>
                <a:spcPct val="0"/>
              </a:spcAft>
              <a:defRPr sz="2000">
                <a:solidFill>
                  <a:schemeClr val="tx1"/>
                </a:solidFill>
                <a:latin typeface="Arial" pitchFamily="34" charset="0"/>
                <a:ea typeface="黑体" pitchFamily="49" charset="-122"/>
              </a:defRPr>
            </a:lvl7pPr>
            <a:lvl8pPr marL="3429000" indent="-228600" eaLnBrk="0" fontAlgn="base" hangingPunct="0">
              <a:spcBef>
                <a:spcPct val="50000"/>
              </a:spcBef>
              <a:spcAft>
                <a:spcPct val="0"/>
              </a:spcAft>
              <a:defRPr sz="2000">
                <a:solidFill>
                  <a:schemeClr val="tx1"/>
                </a:solidFill>
                <a:latin typeface="Arial" pitchFamily="34" charset="0"/>
                <a:ea typeface="黑体" pitchFamily="49" charset="-122"/>
              </a:defRPr>
            </a:lvl8pPr>
            <a:lvl9pPr marL="3886200" indent="-228600" eaLnBrk="0" fontAlgn="base" hangingPunct="0">
              <a:spcBef>
                <a:spcPct val="50000"/>
              </a:spcBef>
              <a:spcAft>
                <a:spcPct val="0"/>
              </a:spcAft>
              <a:defRPr sz="2000">
                <a:solidFill>
                  <a:schemeClr val="tx1"/>
                </a:solidFill>
                <a:latin typeface="Arial" pitchFamily="34" charset="0"/>
                <a:ea typeface="黑体" pitchFamily="49" charset="-122"/>
              </a:defRPr>
            </a:lvl9pPr>
          </a:lstStyle>
          <a:p>
            <a:pPr eaLnBrk="1" hangingPunct="1"/>
            <a:endParaRPr lang="en-US" altLang="en-US" dirty="0"/>
          </a:p>
        </p:txBody>
      </p:sp>
      <p:pic>
        <p:nvPicPr>
          <p:cNvPr id="1030" name="Picture 7"/>
          <p:cNvPicPr>
            <a:picLocks noChangeAspect="1" noChangeArrowheads="1"/>
          </p:cNvPicPr>
          <p:nvPr/>
        </p:nvPicPr>
        <p:blipFill>
          <a:blip r:embed="rId14" cstate="print">
            <a:extLst>
              <a:ext uri="{28A0092B-C50C-407E-A947-70E740481C1C}">
                <a14:useLocalDpi xmlns:a14="http://schemas.microsoft.com/office/drawing/2010/main" val="0"/>
              </a:ext>
            </a:extLst>
          </a:blip>
          <a:srcRect b="43333"/>
          <a:stretch>
            <a:fillRect/>
          </a:stretch>
        </p:blipFill>
        <p:spPr bwMode="auto">
          <a:xfrm>
            <a:off x="0" y="0"/>
            <a:ext cx="9144000"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1" name="Rectangle 2"/>
          <p:cNvSpPr>
            <a:spLocks noGrp="1" noChangeArrowheads="1"/>
          </p:cNvSpPr>
          <p:nvPr>
            <p:ph type="title"/>
          </p:nvPr>
        </p:nvSpPr>
        <p:spPr bwMode="auto">
          <a:xfrm>
            <a:off x="1434798" y="274638"/>
            <a:ext cx="7725195" cy="10969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p>
            <a:pPr lvl="0"/>
            <a:r>
              <a:rPr lang="zh-CN" altLang="en-US" dirty="0" smtClean="0"/>
              <a:t>单击此处编辑母版标题样式</a:t>
            </a:r>
          </a:p>
        </p:txBody>
      </p:sp>
      <p:sp>
        <p:nvSpPr>
          <p:cNvPr id="1032" name="Rectangle 3"/>
          <p:cNvSpPr>
            <a:spLocks noGrp="1" noChangeArrowheads="1"/>
          </p:cNvSpPr>
          <p:nvPr>
            <p:ph type="body" idx="1"/>
          </p:nvPr>
        </p:nvSpPr>
        <p:spPr bwMode="auto">
          <a:xfrm>
            <a:off x="457200" y="1524000"/>
            <a:ext cx="8229600" cy="460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10244" name="Rectangle 4"/>
          <p:cNvSpPr>
            <a:spLocks noGrp="1" noChangeArrowheads="1"/>
          </p:cNvSpPr>
          <p:nvPr>
            <p:ph type="dt" sz="half" idx="2"/>
          </p:nvPr>
        </p:nvSpPr>
        <p:spPr bwMode="auto">
          <a:xfrm>
            <a:off x="457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spcBef>
                <a:spcPct val="0"/>
              </a:spcBef>
              <a:defRPr sz="1400" dirty="0" smtClean="0">
                <a:solidFill>
                  <a:schemeClr val="bg1"/>
                </a:solidFill>
                <a:latin typeface="Arial" charset="0"/>
                <a:ea typeface="黑体" pitchFamily="2" charset="-122"/>
              </a:defRPr>
            </a:lvl1pPr>
          </a:lstStyle>
          <a:p>
            <a:pPr>
              <a:defRPr/>
            </a:pPr>
            <a:endParaRPr lang="en-US" altLang="zh-CN" dirty="0"/>
          </a:p>
        </p:txBody>
      </p:sp>
      <p:sp>
        <p:nvSpPr>
          <p:cNvPr id="10245" name="Rectangle 5"/>
          <p:cNvSpPr>
            <a:spLocks noGrp="1" noChangeArrowheads="1"/>
          </p:cNvSpPr>
          <p:nvPr>
            <p:ph type="ftr" sz="quarter" idx="3"/>
          </p:nvPr>
        </p:nvSpPr>
        <p:spPr bwMode="auto">
          <a:xfrm>
            <a:off x="3124200" y="6245225"/>
            <a:ext cx="2895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spcBef>
                <a:spcPct val="0"/>
              </a:spcBef>
              <a:defRPr sz="1400" dirty="0" smtClean="0">
                <a:solidFill>
                  <a:schemeClr val="bg1"/>
                </a:solidFill>
                <a:latin typeface="Arial" charset="0"/>
                <a:ea typeface="黑体" pitchFamily="2" charset="-122"/>
              </a:defRPr>
            </a:lvl1pPr>
          </a:lstStyle>
          <a:p>
            <a:pPr>
              <a:defRPr/>
            </a:pPr>
            <a:endParaRPr lang="en-US" altLang="zh-CN" dirty="0"/>
          </a:p>
        </p:txBody>
      </p:sp>
      <p:pic>
        <p:nvPicPr>
          <p:cNvPr id="1036" name="Picture 15"/>
          <p:cNvPicPr>
            <a:picLocks noChangeAspect="1" noChangeArrowheads="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15994" y="15564"/>
            <a:ext cx="1434799" cy="1414375"/>
          </a:xfrm>
          <a:prstGeom prst="rect">
            <a:avLst/>
          </a:prstGeom>
          <a:noFill/>
          <a:ln>
            <a:noFill/>
          </a:ln>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lgn="ctr">
                <a:solidFill>
                  <a:srgbClr val="000066"/>
                </a:solidFill>
                <a:miter lim="800000"/>
                <a:headEnd/>
                <a:tailEnd/>
              </a14:hiddenLine>
            </a:ext>
          </a:extLst>
        </p:spPr>
      </p:pic>
      <p:sp>
        <p:nvSpPr>
          <p:cNvPr id="14" name="Rectangle 6"/>
          <p:cNvSpPr txBox="1">
            <a:spLocks noChangeArrowheads="1"/>
          </p:cNvSpPr>
          <p:nvPr/>
        </p:nvSpPr>
        <p:spPr>
          <a:xfrm>
            <a:off x="8534400" y="0"/>
            <a:ext cx="609600" cy="476250"/>
          </a:xfrm>
          <a:prstGeom prst="rect">
            <a:avLst/>
          </a:prstGeom>
        </p:spPr>
        <p:txBody>
          <a:bodyPr/>
          <a:lstStyle>
            <a:defPPr>
              <a:defRPr lang="zh-CN"/>
            </a:defPPr>
            <a:lvl1pPr algn="l" rtl="0" fontAlgn="base">
              <a:spcBef>
                <a:spcPct val="50000"/>
              </a:spcBef>
              <a:spcAft>
                <a:spcPct val="0"/>
              </a:spcAft>
              <a:defRPr sz="2000" kern="1200">
                <a:solidFill>
                  <a:schemeClr val="tx1"/>
                </a:solidFill>
                <a:latin typeface="Arial" charset="0"/>
                <a:ea typeface="宋体" pitchFamily="2" charset="-122"/>
                <a:cs typeface="+mn-cs"/>
              </a:defRPr>
            </a:lvl1pPr>
            <a:lvl2pPr marL="457200" algn="l" rtl="0" fontAlgn="base">
              <a:spcBef>
                <a:spcPct val="50000"/>
              </a:spcBef>
              <a:spcAft>
                <a:spcPct val="0"/>
              </a:spcAft>
              <a:defRPr sz="2000" kern="1200">
                <a:solidFill>
                  <a:schemeClr val="tx1"/>
                </a:solidFill>
                <a:latin typeface="Arial" charset="0"/>
                <a:ea typeface="黑体" pitchFamily="2" charset="-122"/>
                <a:cs typeface="+mn-cs"/>
              </a:defRPr>
            </a:lvl2pPr>
            <a:lvl3pPr marL="914400" algn="l" rtl="0" fontAlgn="base">
              <a:spcBef>
                <a:spcPct val="50000"/>
              </a:spcBef>
              <a:spcAft>
                <a:spcPct val="0"/>
              </a:spcAft>
              <a:defRPr sz="2000" kern="1200">
                <a:solidFill>
                  <a:schemeClr val="tx1"/>
                </a:solidFill>
                <a:latin typeface="Arial" charset="0"/>
                <a:ea typeface="黑体" pitchFamily="2" charset="-122"/>
                <a:cs typeface="+mn-cs"/>
              </a:defRPr>
            </a:lvl3pPr>
            <a:lvl4pPr marL="1371600" algn="l" rtl="0" fontAlgn="base">
              <a:spcBef>
                <a:spcPct val="50000"/>
              </a:spcBef>
              <a:spcAft>
                <a:spcPct val="0"/>
              </a:spcAft>
              <a:defRPr sz="2000" kern="1200">
                <a:solidFill>
                  <a:schemeClr val="tx1"/>
                </a:solidFill>
                <a:latin typeface="Arial" charset="0"/>
                <a:ea typeface="黑体" pitchFamily="2" charset="-122"/>
                <a:cs typeface="+mn-cs"/>
              </a:defRPr>
            </a:lvl4pPr>
            <a:lvl5pPr marL="1828800" algn="l" rtl="0" fontAlgn="base">
              <a:spcBef>
                <a:spcPct val="50000"/>
              </a:spcBef>
              <a:spcAft>
                <a:spcPct val="0"/>
              </a:spcAft>
              <a:defRPr sz="2000" kern="1200">
                <a:solidFill>
                  <a:schemeClr val="tx1"/>
                </a:solidFill>
                <a:latin typeface="Arial" charset="0"/>
                <a:ea typeface="黑体" pitchFamily="2" charset="-122"/>
                <a:cs typeface="+mn-cs"/>
              </a:defRPr>
            </a:lvl5pPr>
            <a:lvl6pPr marL="2286000" algn="l" defTabSz="914400" rtl="0" eaLnBrk="1" latinLnBrk="0" hangingPunct="1">
              <a:defRPr sz="2000" kern="1200">
                <a:solidFill>
                  <a:schemeClr val="tx1"/>
                </a:solidFill>
                <a:latin typeface="Arial" charset="0"/>
                <a:ea typeface="黑体" pitchFamily="2" charset="-122"/>
                <a:cs typeface="+mn-cs"/>
              </a:defRPr>
            </a:lvl6pPr>
            <a:lvl7pPr marL="2743200" algn="l" defTabSz="914400" rtl="0" eaLnBrk="1" latinLnBrk="0" hangingPunct="1">
              <a:defRPr sz="2000" kern="1200">
                <a:solidFill>
                  <a:schemeClr val="tx1"/>
                </a:solidFill>
                <a:latin typeface="Arial" charset="0"/>
                <a:ea typeface="黑体" pitchFamily="2" charset="-122"/>
                <a:cs typeface="+mn-cs"/>
              </a:defRPr>
            </a:lvl7pPr>
            <a:lvl8pPr marL="3200400" algn="l" defTabSz="914400" rtl="0" eaLnBrk="1" latinLnBrk="0" hangingPunct="1">
              <a:defRPr sz="2000" kern="1200">
                <a:solidFill>
                  <a:schemeClr val="tx1"/>
                </a:solidFill>
                <a:latin typeface="Arial" charset="0"/>
                <a:ea typeface="黑体" pitchFamily="2" charset="-122"/>
                <a:cs typeface="+mn-cs"/>
              </a:defRPr>
            </a:lvl8pPr>
            <a:lvl9pPr marL="3657600" algn="l" defTabSz="914400" rtl="0" eaLnBrk="1" latinLnBrk="0" hangingPunct="1">
              <a:defRPr sz="2000" kern="1200">
                <a:solidFill>
                  <a:schemeClr val="tx1"/>
                </a:solidFill>
                <a:latin typeface="Arial" charset="0"/>
                <a:ea typeface="黑体" pitchFamily="2" charset="-122"/>
                <a:cs typeface="+mn-cs"/>
              </a:defRPr>
            </a:lvl9pPr>
          </a:lstStyle>
          <a:p>
            <a:pPr>
              <a:defRPr/>
            </a:pPr>
            <a:fld id="{80EF4D6D-C269-4E23-8455-4EC9BBE6C0FD}" type="slidenum">
              <a:rPr lang="en-US" altLang="zh-CN" smtClean="0"/>
              <a:pPr>
                <a:defRPr/>
              </a:pPr>
              <a:t>‹#›</a:t>
            </a:fld>
            <a:endParaRPr lang="en-US" altLang="zh-CN" dirty="0" smtClean="0"/>
          </a:p>
        </p:txBody>
      </p:sp>
      <p:sp>
        <p:nvSpPr>
          <p:cNvPr id="15" name="Rectangle 6"/>
          <p:cNvSpPr txBox="1">
            <a:spLocks noChangeArrowheads="1"/>
          </p:cNvSpPr>
          <p:nvPr/>
        </p:nvSpPr>
        <p:spPr bwMode="auto">
          <a:xfrm>
            <a:off x="8458200" y="6553200"/>
            <a:ext cx="685800"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defPPr>
              <a:defRPr lang="zh-CN"/>
            </a:defPPr>
            <a:lvl1pPr algn="r" rtl="0" fontAlgn="base">
              <a:spcBef>
                <a:spcPct val="0"/>
              </a:spcBef>
              <a:spcAft>
                <a:spcPct val="0"/>
              </a:spcAft>
              <a:defRPr sz="1400" kern="1200" smtClean="0">
                <a:solidFill>
                  <a:schemeClr val="tx1"/>
                </a:solidFill>
                <a:latin typeface="Arial" charset="0"/>
                <a:ea typeface="黑体" pitchFamily="2" charset="-122"/>
                <a:cs typeface="+mn-cs"/>
              </a:defRPr>
            </a:lvl1pPr>
            <a:lvl2pPr marL="457200" algn="l" rtl="0" fontAlgn="base">
              <a:spcBef>
                <a:spcPct val="50000"/>
              </a:spcBef>
              <a:spcAft>
                <a:spcPct val="0"/>
              </a:spcAft>
              <a:defRPr sz="2000" kern="1200">
                <a:solidFill>
                  <a:schemeClr val="tx1"/>
                </a:solidFill>
                <a:latin typeface="Arial" pitchFamily="34" charset="0"/>
                <a:ea typeface="黑体" pitchFamily="49" charset="-122"/>
                <a:cs typeface="+mn-cs"/>
              </a:defRPr>
            </a:lvl2pPr>
            <a:lvl3pPr marL="914400" algn="l" rtl="0" fontAlgn="base">
              <a:spcBef>
                <a:spcPct val="50000"/>
              </a:spcBef>
              <a:spcAft>
                <a:spcPct val="0"/>
              </a:spcAft>
              <a:defRPr sz="2000" kern="1200">
                <a:solidFill>
                  <a:schemeClr val="tx1"/>
                </a:solidFill>
                <a:latin typeface="Arial" pitchFamily="34" charset="0"/>
                <a:ea typeface="黑体" pitchFamily="49" charset="-122"/>
                <a:cs typeface="+mn-cs"/>
              </a:defRPr>
            </a:lvl3pPr>
            <a:lvl4pPr marL="1371600" algn="l" rtl="0" fontAlgn="base">
              <a:spcBef>
                <a:spcPct val="50000"/>
              </a:spcBef>
              <a:spcAft>
                <a:spcPct val="0"/>
              </a:spcAft>
              <a:defRPr sz="2000" kern="1200">
                <a:solidFill>
                  <a:schemeClr val="tx1"/>
                </a:solidFill>
                <a:latin typeface="Arial" pitchFamily="34" charset="0"/>
                <a:ea typeface="黑体" pitchFamily="49" charset="-122"/>
                <a:cs typeface="+mn-cs"/>
              </a:defRPr>
            </a:lvl4pPr>
            <a:lvl5pPr marL="1828800" algn="l" rtl="0" fontAlgn="base">
              <a:spcBef>
                <a:spcPct val="50000"/>
              </a:spcBef>
              <a:spcAft>
                <a:spcPct val="0"/>
              </a:spcAft>
              <a:defRPr sz="2000" kern="1200">
                <a:solidFill>
                  <a:schemeClr val="tx1"/>
                </a:solidFill>
                <a:latin typeface="Arial" pitchFamily="34" charset="0"/>
                <a:ea typeface="黑体" pitchFamily="49" charset="-122"/>
                <a:cs typeface="+mn-cs"/>
              </a:defRPr>
            </a:lvl5pPr>
            <a:lvl6pPr marL="2286000" algn="l" defTabSz="914400" rtl="0" eaLnBrk="1" latinLnBrk="0" hangingPunct="1">
              <a:defRPr sz="2000" kern="1200">
                <a:solidFill>
                  <a:schemeClr val="tx1"/>
                </a:solidFill>
                <a:latin typeface="Arial" pitchFamily="34" charset="0"/>
                <a:ea typeface="黑体" pitchFamily="49" charset="-122"/>
                <a:cs typeface="+mn-cs"/>
              </a:defRPr>
            </a:lvl6pPr>
            <a:lvl7pPr marL="2743200" algn="l" defTabSz="914400" rtl="0" eaLnBrk="1" latinLnBrk="0" hangingPunct="1">
              <a:defRPr sz="2000" kern="1200">
                <a:solidFill>
                  <a:schemeClr val="tx1"/>
                </a:solidFill>
                <a:latin typeface="Arial" pitchFamily="34" charset="0"/>
                <a:ea typeface="黑体" pitchFamily="49" charset="-122"/>
                <a:cs typeface="+mn-cs"/>
              </a:defRPr>
            </a:lvl7pPr>
            <a:lvl8pPr marL="3200400" algn="l" defTabSz="914400" rtl="0" eaLnBrk="1" latinLnBrk="0" hangingPunct="1">
              <a:defRPr sz="2000" kern="1200">
                <a:solidFill>
                  <a:schemeClr val="tx1"/>
                </a:solidFill>
                <a:latin typeface="Arial" pitchFamily="34" charset="0"/>
                <a:ea typeface="黑体" pitchFamily="49" charset="-122"/>
                <a:cs typeface="+mn-cs"/>
              </a:defRPr>
            </a:lvl8pPr>
            <a:lvl9pPr marL="3657600" algn="l" defTabSz="914400" rtl="0" eaLnBrk="1" latinLnBrk="0" hangingPunct="1">
              <a:defRPr sz="2000" kern="1200">
                <a:solidFill>
                  <a:schemeClr val="tx1"/>
                </a:solidFill>
                <a:latin typeface="Arial" pitchFamily="34" charset="0"/>
                <a:ea typeface="黑体" pitchFamily="49" charset="-122"/>
                <a:cs typeface="+mn-cs"/>
              </a:defRPr>
            </a:lvl9pPr>
          </a:lstStyle>
          <a:p>
            <a:pPr>
              <a:defRPr/>
            </a:pPr>
            <a:r>
              <a:rPr lang="en-US" altLang="zh-CN" dirty="0" smtClean="0"/>
              <a:t>Wu Di </a:t>
            </a:r>
            <a:endParaRPr lang="en-US" altLang="zh-CN" dirty="0"/>
          </a:p>
        </p:txBody>
      </p:sp>
    </p:spTree>
  </p:cSld>
  <p:clrMap bg1="lt1" tx1="dk1" bg2="lt2" tx2="dk2" accent1="accent1" accent2="accent2" accent3="accent3" accent4="accent4" accent5="accent5" accent6="accent6" hlink="hlink" folHlink="folHlink"/>
  <p:sldLayoutIdLst>
    <p:sldLayoutId id="2147483677" r:id="rId1"/>
    <p:sldLayoutId id="2147483678" r:id="rId2"/>
    <p:sldLayoutId id="2147483679" r:id="rId3"/>
    <p:sldLayoutId id="2147483668" r:id="rId4"/>
    <p:sldLayoutId id="2147483669" r:id="rId5"/>
    <p:sldLayoutId id="2147483670" r:id="rId6"/>
    <p:sldLayoutId id="2147483671" r:id="rId7"/>
    <p:sldLayoutId id="2147483672" r:id="rId8"/>
    <p:sldLayoutId id="2147483673" r:id="rId9"/>
    <p:sldLayoutId id="2147483674" r:id="rId10"/>
    <p:sldLayoutId id="2147483675" r:id="rId11"/>
    <p:sldLayoutId id="2147483676" r:id="rId12"/>
  </p:sldLayoutIdLst>
  <p:timing>
    <p:tnLst>
      <p:par>
        <p:cTn id="1" dur="indefinite" restart="never" nodeType="tmRoot"/>
      </p:par>
    </p:tnLst>
  </p:timing>
  <p:txStyles>
    <p:titleStyle>
      <a:lvl1pPr algn="ctr" rtl="0" eaLnBrk="0" fontAlgn="base" hangingPunct="0">
        <a:spcBef>
          <a:spcPct val="0"/>
        </a:spcBef>
        <a:spcAft>
          <a:spcPct val="0"/>
        </a:spcAft>
        <a:defRPr sz="4400">
          <a:solidFill>
            <a:schemeClr val="bg1"/>
          </a:solidFill>
          <a:latin typeface="+mn-lt"/>
          <a:ea typeface="+mj-ea"/>
          <a:cs typeface="+mj-cs"/>
        </a:defRPr>
      </a:lvl1pPr>
      <a:lvl2pPr algn="l" rtl="0" eaLnBrk="0" fontAlgn="base" hangingPunct="0">
        <a:spcBef>
          <a:spcPct val="0"/>
        </a:spcBef>
        <a:spcAft>
          <a:spcPct val="0"/>
        </a:spcAft>
        <a:defRPr sz="4400">
          <a:solidFill>
            <a:schemeClr val="bg1"/>
          </a:solidFill>
          <a:latin typeface="Arial" charset="0"/>
          <a:ea typeface="黑体" pitchFamily="2" charset="-122"/>
        </a:defRPr>
      </a:lvl2pPr>
      <a:lvl3pPr algn="l" rtl="0" eaLnBrk="0" fontAlgn="base" hangingPunct="0">
        <a:spcBef>
          <a:spcPct val="0"/>
        </a:spcBef>
        <a:spcAft>
          <a:spcPct val="0"/>
        </a:spcAft>
        <a:defRPr sz="4400">
          <a:solidFill>
            <a:schemeClr val="bg1"/>
          </a:solidFill>
          <a:latin typeface="Arial" charset="0"/>
          <a:ea typeface="黑体" pitchFamily="2" charset="-122"/>
        </a:defRPr>
      </a:lvl3pPr>
      <a:lvl4pPr algn="l" rtl="0" eaLnBrk="0" fontAlgn="base" hangingPunct="0">
        <a:spcBef>
          <a:spcPct val="0"/>
        </a:spcBef>
        <a:spcAft>
          <a:spcPct val="0"/>
        </a:spcAft>
        <a:defRPr sz="4400">
          <a:solidFill>
            <a:schemeClr val="bg1"/>
          </a:solidFill>
          <a:latin typeface="Arial" charset="0"/>
          <a:ea typeface="黑体" pitchFamily="2" charset="-122"/>
        </a:defRPr>
      </a:lvl4pPr>
      <a:lvl5pPr algn="l" rtl="0" eaLnBrk="0" fontAlgn="base" hangingPunct="0">
        <a:spcBef>
          <a:spcPct val="0"/>
        </a:spcBef>
        <a:spcAft>
          <a:spcPct val="0"/>
        </a:spcAft>
        <a:defRPr sz="4400">
          <a:solidFill>
            <a:schemeClr val="bg1"/>
          </a:solidFill>
          <a:latin typeface="Arial" charset="0"/>
          <a:ea typeface="黑体" pitchFamily="2" charset="-122"/>
        </a:defRPr>
      </a:lvl5pPr>
      <a:lvl6pPr marL="457200" algn="l" rtl="0" fontAlgn="base">
        <a:spcBef>
          <a:spcPct val="0"/>
        </a:spcBef>
        <a:spcAft>
          <a:spcPct val="0"/>
        </a:spcAft>
        <a:defRPr sz="4400">
          <a:solidFill>
            <a:schemeClr val="bg1"/>
          </a:solidFill>
          <a:latin typeface="Arial" charset="0"/>
          <a:ea typeface="黑体" pitchFamily="2" charset="-122"/>
        </a:defRPr>
      </a:lvl6pPr>
      <a:lvl7pPr marL="914400" algn="l" rtl="0" fontAlgn="base">
        <a:spcBef>
          <a:spcPct val="0"/>
        </a:spcBef>
        <a:spcAft>
          <a:spcPct val="0"/>
        </a:spcAft>
        <a:defRPr sz="4400">
          <a:solidFill>
            <a:schemeClr val="bg1"/>
          </a:solidFill>
          <a:latin typeface="Arial" charset="0"/>
          <a:ea typeface="黑体" pitchFamily="2" charset="-122"/>
        </a:defRPr>
      </a:lvl7pPr>
      <a:lvl8pPr marL="1371600" algn="l" rtl="0" fontAlgn="base">
        <a:spcBef>
          <a:spcPct val="0"/>
        </a:spcBef>
        <a:spcAft>
          <a:spcPct val="0"/>
        </a:spcAft>
        <a:defRPr sz="4400">
          <a:solidFill>
            <a:schemeClr val="bg1"/>
          </a:solidFill>
          <a:latin typeface="Arial" charset="0"/>
          <a:ea typeface="黑体" pitchFamily="2" charset="-122"/>
        </a:defRPr>
      </a:lvl8pPr>
      <a:lvl9pPr marL="1828800" algn="l" rtl="0" fontAlgn="base">
        <a:spcBef>
          <a:spcPct val="0"/>
        </a:spcBef>
        <a:spcAft>
          <a:spcPct val="0"/>
        </a:spcAft>
        <a:defRPr sz="4400">
          <a:solidFill>
            <a:schemeClr val="bg1"/>
          </a:solidFill>
          <a:latin typeface="Arial" charset="0"/>
          <a:ea typeface="黑体" pitchFamily="2" charset="-122"/>
        </a:defRPr>
      </a:lvl9pPr>
    </p:titleStyle>
    <p:bodyStyle>
      <a:lvl1pPr marL="342900" indent="-342900" algn="l" rtl="0" eaLnBrk="0" fontAlgn="base" hangingPunct="0">
        <a:spcBef>
          <a:spcPct val="20000"/>
        </a:spcBef>
        <a:spcAft>
          <a:spcPct val="0"/>
        </a:spcAft>
        <a:buSzPct val="80000"/>
        <a:buFont typeface="Wingdings" pitchFamily="2" charset="2"/>
        <a:buChar char="o"/>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SzPct val="80000"/>
        <a:buFont typeface="Wingdings" pitchFamily="2" charset="2"/>
        <a:buChar char="o"/>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SzPct val="80000"/>
        <a:buFont typeface="Wingdings" pitchFamily="2" charset="2"/>
        <a:buChar char="o"/>
        <a:defRPr sz="2000">
          <a:solidFill>
            <a:schemeClr val="tx1"/>
          </a:solidFill>
          <a:latin typeface="+mn-lt"/>
          <a:ea typeface="+mn-ea"/>
        </a:defRPr>
      </a:lvl5pPr>
      <a:lvl6pPr marL="2514600" indent="-228600" algn="l" rtl="0" fontAlgn="base">
        <a:spcBef>
          <a:spcPct val="20000"/>
        </a:spcBef>
        <a:spcAft>
          <a:spcPct val="0"/>
        </a:spcAft>
        <a:buSzPct val="80000"/>
        <a:buFont typeface="Wingdings" pitchFamily="2" charset="2"/>
        <a:buChar char="o"/>
        <a:defRPr sz="2000">
          <a:solidFill>
            <a:schemeClr val="tx1"/>
          </a:solidFill>
          <a:latin typeface="+mn-lt"/>
          <a:ea typeface="+mn-ea"/>
        </a:defRPr>
      </a:lvl6pPr>
      <a:lvl7pPr marL="2971800" indent="-228600" algn="l" rtl="0" fontAlgn="base">
        <a:spcBef>
          <a:spcPct val="20000"/>
        </a:spcBef>
        <a:spcAft>
          <a:spcPct val="0"/>
        </a:spcAft>
        <a:buSzPct val="80000"/>
        <a:buFont typeface="Wingdings" pitchFamily="2" charset="2"/>
        <a:buChar char="o"/>
        <a:defRPr sz="2000">
          <a:solidFill>
            <a:schemeClr val="tx1"/>
          </a:solidFill>
          <a:latin typeface="+mn-lt"/>
          <a:ea typeface="+mn-ea"/>
        </a:defRPr>
      </a:lvl7pPr>
      <a:lvl8pPr marL="3429000" indent="-228600" algn="l" rtl="0" fontAlgn="base">
        <a:spcBef>
          <a:spcPct val="20000"/>
        </a:spcBef>
        <a:spcAft>
          <a:spcPct val="0"/>
        </a:spcAft>
        <a:buSzPct val="80000"/>
        <a:buFont typeface="Wingdings" pitchFamily="2" charset="2"/>
        <a:buChar char="o"/>
        <a:defRPr sz="2000">
          <a:solidFill>
            <a:schemeClr val="tx1"/>
          </a:solidFill>
          <a:latin typeface="+mn-lt"/>
          <a:ea typeface="+mn-ea"/>
        </a:defRPr>
      </a:lvl8pPr>
      <a:lvl9pPr marL="3886200" indent="-228600" algn="l" rtl="0" fontAlgn="base">
        <a:spcBef>
          <a:spcPct val="20000"/>
        </a:spcBef>
        <a:spcAft>
          <a:spcPct val="0"/>
        </a:spcAft>
        <a:buSzPct val="80000"/>
        <a:buFont typeface="Wingdings" pitchFamily="2" charset="2"/>
        <a:buChar char="o"/>
        <a:defRPr sz="2000">
          <a:solidFill>
            <a:schemeClr val="tx1"/>
          </a:solidFill>
          <a:latin typeface="+mn-lt"/>
          <a:ea typeface="+mn-ea"/>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8" Type="http://schemas.openxmlformats.org/officeDocument/2006/relationships/image" Target="../media/image25.png"/><Relationship Id="rId3" Type="http://schemas.openxmlformats.org/officeDocument/2006/relationships/image" Target="../media/image200.png"/><Relationship Id="rId7" Type="http://schemas.openxmlformats.org/officeDocument/2006/relationships/image" Target="../media/image24.png"/><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image" Target="../media/image23.png"/><Relationship Id="rId5" Type="http://schemas.openxmlformats.org/officeDocument/2006/relationships/image" Target="../media/image22.png"/><Relationship Id="rId10" Type="http://schemas.openxmlformats.org/officeDocument/2006/relationships/image" Target="../media/image27.png"/><Relationship Id="rId4" Type="http://schemas.openxmlformats.org/officeDocument/2006/relationships/image" Target="../media/image21.png"/><Relationship Id="rId9" Type="http://schemas.openxmlformats.org/officeDocument/2006/relationships/image" Target="../media/image26.png"/></Relationships>
</file>

<file path=ppt/slides/_rels/slide1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28.png"/></Relationships>
</file>

<file path=ppt/slides/_rels/slide13.xml.rels><?xml version="1.0" encoding="UTF-8" standalone="yes"?>
<Relationships xmlns="http://schemas.openxmlformats.org/package/2006/relationships"><Relationship Id="rId3" Type="http://schemas.openxmlformats.org/officeDocument/2006/relationships/hyperlink" Target="http://en.wikipedia.org/wiki/Sorting_algorithm" TargetMode="External"/><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microsoft.com/office/2007/relationships/media" Target="../media/media1.mp4"/><Relationship Id="rId1" Type="http://schemas.openxmlformats.org/officeDocument/2006/relationships/video" Target="NULL" TargetMode="External"/><Relationship Id="rId5" Type="http://schemas.openxmlformats.org/officeDocument/2006/relationships/image" Target="../media/image11.png"/><Relationship Id="rId4"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image" Target="../media/image13.jpeg"/></Relationships>
</file>

<file path=ppt/slides/_rels/slide17.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5.gif"/><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1.xml"/><Relationship Id="rId1" Type="http://schemas.openxmlformats.org/officeDocument/2006/relationships/slideLayout" Target="../slideLayouts/slideLayout2.xml"/><Relationship Id="rId4" Type="http://schemas.openxmlformats.org/officeDocument/2006/relationships/image" Target="../media/image29.png"/></Relationships>
</file>

<file path=ppt/slides/_rels/slide22.xml.rels><?xml version="1.0" encoding="UTF-8" standalone="yes"?>
<Relationships xmlns="http://schemas.openxmlformats.org/package/2006/relationships"><Relationship Id="rId3" Type="http://schemas.openxmlformats.org/officeDocument/2006/relationships/image" Target="../media/image30.gif"/><Relationship Id="rId2" Type="http://schemas.openxmlformats.org/officeDocument/2006/relationships/notesSlide" Target="../notesSlides/notesSlide22.xml"/><Relationship Id="rId1" Type="http://schemas.openxmlformats.org/officeDocument/2006/relationships/slideLayout" Target="../slideLayouts/slideLayout2.xml"/><Relationship Id="rId4" Type="http://schemas.openxmlformats.org/officeDocument/2006/relationships/hyperlink" Target="https://en.wikipedia.org/wiki/Big_O_notation" TargetMode="External"/></Relationships>
</file>

<file path=ppt/slides/_rels/slide23.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23.xml"/><Relationship Id="rId1" Type="http://schemas.openxmlformats.org/officeDocument/2006/relationships/slideLayout" Target="../slideLayouts/slideLayout2.xml"/><Relationship Id="rId4" Type="http://schemas.openxmlformats.org/officeDocument/2006/relationships/image" Target="../media/image30.gif"/></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microsoft.com/office/2007/relationships/media" Target="../media/media1.mp4"/><Relationship Id="rId1" Type="http://schemas.openxmlformats.org/officeDocument/2006/relationships/video" Target="NULL" TargetMode="External"/><Relationship Id="rId5" Type="http://schemas.openxmlformats.org/officeDocument/2006/relationships/image" Target="../media/image32.png"/><Relationship Id="rId4" Type="http://schemas.openxmlformats.org/officeDocument/2006/relationships/notesSlide" Target="../notesSlides/notesSlide24.xml"/></Relationships>
</file>

<file path=ppt/slides/_rels/slide25.xml.rels><?xml version="1.0" encoding="UTF-8" standalone="yes"?>
<Relationships xmlns="http://schemas.openxmlformats.org/package/2006/relationships"><Relationship Id="rId3" Type="http://schemas.openxmlformats.org/officeDocument/2006/relationships/hyperlink" Target="https://en.wikipedia.org/wiki/Big_O_notation" TargetMode="External"/><Relationship Id="rId2" Type="http://schemas.openxmlformats.org/officeDocument/2006/relationships/notesSlide" Target="../notesSlides/notesSlide25.xml"/><Relationship Id="rId1" Type="http://schemas.openxmlformats.org/officeDocument/2006/relationships/slideLayout" Target="../slideLayouts/slideLayout2.xml"/><Relationship Id="rId5" Type="http://schemas.openxmlformats.org/officeDocument/2006/relationships/image" Target="../media/image34.jpeg"/><Relationship Id="rId4" Type="http://schemas.openxmlformats.org/officeDocument/2006/relationships/image" Target="../media/image33.png"/></Relationships>
</file>

<file path=ppt/slides/_rels/slide26.xml.rels><?xml version="1.0" encoding="UTF-8" standalone="yes"?>
<Relationships xmlns="http://schemas.openxmlformats.org/package/2006/relationships"><Relationship Id="rId3" Type="http://schemas.openxmlformats.org/officeDocument/2006/relationships/hyperlink" Target="https://en.wikipedia.org/wiki/Big_O_notation" TargetMode="External"/><Relationship Id="rId2" Type="http://schemas.openxmlformats.org/officeDocument/2006/relationships/notesSlide" Target="../notesSlides/notesSlide26.xml"/><Relationship Id="rId1" Type="http://schemas.openxmlformats.org/officeDocument/2006/relationships/slideLayout" Target="../slideLayouts/slideLayout2.xml"/><Relationship Id="rId4" Type="http://schemas.openxmlformats.org/officeDocument/2006/relationships/image" Target="../media/image35.gif"/></Relationships>
</file>

<file path=ppt/slides/_rels/slide27.xml.rels><?xml version="1.0" encoding="UTF-8" standalone="yes"?>
<Relationships xmlns="http://schemas.openxmlformats.org/package/2006/relationships"><Relationship Id="rId3" Type="http://schemas.openxmlformats.org/officeDocument/2006/relationships/hyperlink" Target="http://interactivepython.org/runestone/static/pythonds/SortSearch/TheMergeSort.html" TargetMode="External"/><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2.mp4"/><Relationship Id="rId1" Type="http://schemas.microsoft.com/office/2007/relationships/media" Target="../media/media2.mp4"/><Relationship Id="rId5" Type="http://schemas.openxmlformats.org/officeDocument/2006/relationships/image" Target="../media/image36.png"/><Relationship Id="rId4" Type="http://schemas.openxmlformats.org/officeDocument/2006/relationships/notesSlide" Target="../notesSlides/notesSlide28.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6.gif"/><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8" Type="http://schemas.openxmlformats.org/officeDocument/2006/relationships/video" Target="../media/media2.mp4"/><Relationship Id="rId13" Type="http://schemas.openxmlformats.org/officeDocument/2006/relationships/image" Target="../media/image39.png"/><Relationship Id="rId3" Type="http://schemas.microsoft.com/office/2007/relationships/media" Target="../media/media4.mov"/><Relationship Id="rId7" Type="http://schemas.microsoft.com/office/2007/relationships/media" Target="../media/media2.mp4"/><Relationship Id="rId12" Type="http://schemas.openxmlformats.org/officeDocument/2006/relationships/image" Target="../media/image38.png"/><Relationship Id="rId2" Type="http://schemas.openxmlformats.org/officeDocument/2006/relationships/video" Target="../media/media3.mov"/><Relationship Id="rId1" Type="http://schemas.microsoft.com/office/2007/relationships/media" Target="../media/media3.mov"/><Relationship Id="rId6" Type="http://schemas.microsoft.com/office/2007/relationships/media" Target="../media/media5.mov"/><Relationship Id="rId11" Type="http://schemas.openxmlformats.org/officeDocument/2006/relationships/image" Target="../media/image37.png"/><Relationship Id="rId5" Type="http://schemas.openxmlformats.org/officeDocument/2006/relationships/video" Target="NULL" TargetMode="External"/><Relationship Id="rId10" Type="http://schemas.openxmlformats.org/officeDocument/2006/relationships/notesSlide" Target="../notesSlides/notesSlide30.xml"/><Relationship Id="rId4" Type="http://schemas.openxmlformats.org/officeDocument/2006/relationships/video" Target="../media/media4.mov"/><Relationship Id="rId9" Type="http://schemas.openxmlformats.org/officeDocument/2006/relationships/slideLayout" Target="../slideLayouts/slideLayout1.xml"/><Relationship Id="rId14" Type="http://schemas.openxmlformats.org/officeDocument/2006/relationships/image" Target="../media/image36.png"/></Relationships>
</file>

<file path=ppt/slides/_rels/slide31.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7.gif"/><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8.gif"/><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image" Target="../media/image10.gif"/><Relationship Id="rId4" Type="http://schemas.openxmlformats.org/officeDocument/2006/relationships/image" Target="../media/image9.gif"/></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hyperlink" Target="https://ibcs1-wd.wikispaces.com/sorting+algorithm+lesson+materials" TargetMode="External"/><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hyperlink" Target="https://ibcs1-wd.wikispaces.com/file/view/SortingAlgorithms_basic.py/595531026/SortingAlgorithms_basic.py" TargetMode="Externa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ctrTitle"/>
          </p:nvPr>
        </p:nvSpPr>
        <p:spPr>
          <a:xfrm>
            <a:off x="99060" y="1151382"/>
            <a:ext cx="9067800" cy="886206"/>
          </a:xfrm>
        </p:spPr>
        <p:txBody>
          <a:bodyPr/>
          <a:lstStyle/>
          <a:p>
            <a:pPr eaLnBrk="1" hangingPunct="1"/>
            <a:r>
              <a:rPr lang="en-US" altLang="zh-CN" sz="4000" dirty="0" smtClean="0"/>
              <a:t>IB computer science </a:t>
            </a:r>
            <a:endParaRPr lang="zh-CN" altLang="en-US" dirty="0" smtClean="0"/>
          </a:p>
        </p:txBody>
      </p:sp>
      <p:sp>
        <p:nvSpPr>
          <p:cNvPr id="5123" name="Rectangle 3"/>
          <p:cNvSpPr>
            <a:spLocks noGrp="1" noChangeArrowheads="1"/>
          </p:cNvSpPr>
          <p:nvPr>
            <p:ph type="subTitle" idx="1"/>
          </p:nvPr>
        </p:nvSpPr>
        <p:spPr>
          <a:xfrm>
            <a:off x="5181600" y="4953000"/>
            <a:ext cx="4267200" cy="990600"/>
          </a:xfrm>
        </p:spPr>
        <p:txBody>
          <a:bodyPr/>
          <a:lstStyle/>
          <a:p>
            <a:pPr marL="623888" eaLnBrk="1" hangingPunct="1">
              <a:lnSpc>
                <a:spcPct val="105000"/>
              </a:lnSpc>
              <a:spcBef>
                <a:spcPct val="0"/>
              </a:spcBef>
            </a:pPr>
            <a:r>
              <a:rPr lang="en-US" altLang="zh-CN" dirty="0" smtClean="0">
                <a:effectLst>
                  <a:outerShdw blurRad="38100" dist="38100" dir="2700000" algn="tl">
                    <a:srgbClr val="000000">
                      <a:alpha val="43137"/>
                    </a:srgbClr>
                  </a:outerShdw>
                </a:effectLst>
              </a:rPr>
              <a:t>Wu Di</a:t>
            </a:r>
          </a:p>
          <a:p>
            <a:pPr marL="623888" eaLnBrk="1" hangingPunct="1">
              <a:lnSpc>
                <a:spcPct val="105000"/>
              </a:lnSpc>
              <a:spcBef>
                <a:spcPct val="0"/>
              </a:spcBef>
            </a:pPr>
            <a:r>
              <a:rPr lang="zh-CN" altLang="en-US" dirty="0" smtClean="0">
                <a:effectLst>
                  <a:outerShdw blurRad="38100" dist="38100" dir="2700000" algn="tl">
                    <a:srgbClr val="000000">
                      <a:alpha val="43137"/>
                    </a:srgbClr>
                  </a:outerShdw>
                </a:effectLst>
              </a:rPr>
              <a:t>武迪</a:t>
            </a:r>
          </a:p>
        </p:txBody>
      </p:sp>
      <p:sp>
        <p:nvSpPr>
          <p:cNvPr id="4" name="Rectangle 2"/>
          <p:cNvSpPr txBox="1">
            <a:spLocks noChangeArrowheads="1"/>
          </p:cNvSpPr>
          <p:nvPr/>
        </p:nvSpPr>
        <p:spPr bwMode="auto">
          <a:xfrm>
            <a:off x="0" y="2109978"/>
            <a:ext cx="9067800" cy="8580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lgn="ctr">
              <a:spcBef>
                <a:spcPct val="0"/>
              </a:spcBef>
              <a:defRPr/>
            </a:pPr>
            <a:r>
              <a:rPr kumimoji="0" lang="en-US" altLang="zh-CN" sz="3600" b="1" i="0" u="none" strike="noStrike" kern="0" cap="none" spc="0" normalizeH="0" baseline="0" noProof="0" dirty="0" smtClean="0">
                <a:ln>
                  <a:noFill/>
                </a:ln>
                <a:solidFill>
                  <a:srgbClr val="FFFF00"/>
                </a:solidFill>
                <a:effectLst>
                  <a:outerShdw blurRad="38100" dist="38100" dir="2700000" algn="tl">
                    <a:srgbClr val="000000">
                      <a:alpha val="43137"/>
                    </a:srgbClr>
                  </a:outerShdw>
                </a:effectLst>
                <a:uLnTx/>
                <a:uFillTx/>
                <a:latin typeface="+mn-lt"/>
                <a:ea typeface="+mj-ea"/>
                <a:cs typeface="+mj-cs"/>
              </a:rPr>
              <a:t> Sorting Algorithms:</a:t>
            </a:r>
          </a:p>
        </p:txBody>
      </p:sp>
      <p:sp>
        <p:nvSpPr>
          <p:cNvPr id="5" name="Rectangle 3"/>
          <p:cNvSpPr txBox="1">
            <a:spLocks noChangeArrowheads="1"/>
          </p:cNvSpPr>
          <p:nvPr/>
        </p:nvSpPr>
        <p:spPr bwMode="auto">
          <a:xfrm>
            <a:off x="4191000" y="6248400"/>
            <a:ext cx="4953000" cy="609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marL="623888" marR="0" lvl="0" indent="0" algn="ctr" defTabSz="914400" rtl="0" eaLnBrk="1" fontAlgn="base" latinLnBrk="0" hangingPunct="1">
              <a:lnSpc>
                <a:spcPct val="105000"/>
              </a:lnSpc>
              <a:spcBef>
                <a:spcPct val="0"/>
              </a:spcBef>
              <a:spcAft>
                <a:spcPct val="0"/>
              </a:spcAft>
              <a:buClrTx/>
              <a:buSzPct val="80000"/>
              <a:buFont typeface="Wingdings" pitchFamily="2" charset="2"/>
              <a:buNone/>
              <a:tabLst/>
              <a:defRPr/>
            </a:pPr>
            <a:r>
              <a:rPr lang="en-US" altLang="zh-CN" sz="3200" kern="0" dirty="0" smtClean="0">
                <a:effectLst>
                  <a:outerShdw blurRad="38100" dist="38100" dir="2700000" algn="tl">
                    <a:srgbClr val="000000">
                      <a:alpha val="43137"/>
                    </a:srgbClr>
                  </a:outerShdw>
                </a:effectLst>
                <a:latin typeface="+mn-lt"/>
                <a:ea typeface="+mn-ea"/>
              </a:rPr>
              <a:t>Oct, 2016</a:t>
            </a:r>
            <a:endParaRPr kumimoji="0" lang="zh-CN" altLang="en-US" sz="3200" b="0" i="0" u="none" strike="noStrike" kern="0" cap="none" spc="0" normalizeH="0" baseline="0" noProof="0" dirty="0" smtClean="0">
              <a:ln>
                <a:noFill/>
              </a:ln>
              <a:effectLst>
                <a:outerShdw blurRad="38100" dist="38100" dir="2700000" algn="tl">
                  <a:srgbClr val="000000">
                    <a:alpha val="43137"/>
                  </a:srgbClr>
                </a:outerShdw>
              </a:effectLst>
              <a:uLnTx/>
              <a:uFillTx/>
              <a:latin typeface="+mn-lt"/>
              <a:ea typeface="+mn-ea"/>
              <a:cs typeface="+mn-cs"/>
            </a:endParaRPr>
          </a:p>
        </p:txBody>
      </p:sp>
      <p:sp>
        <p:nvSpPr>
          <p:cNvPr id="7" name="Rectangle 2"/>
          <p:cNvSpPr txBox="1">
            <a:spLocks noChangeArrowheads="1"/>
          </p:cNvSpPr>
          <p:nvPr/>
        </p:nvSpPr>
        <p:spPr bwMode="auto">
          <a:xfrm>
            <a:off x="3162300" y="3124200"/>
            <a:ext cx="4152900" cy="1676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marL="457200" lvl="0" indent="-457200">
              <a:spcBef>
                <a:spcPct val="0"/>
              </a:spcBef>
              <a:buFont typeface="Wingdings" panose="05000000000000000000" pitchFamily="2" charset="2"/>
              <a:buChar char="§"/>
              <a:defRPr/>
            </a:pPr>
            <a:r>
              <a:rPr lang="en-US" altLang="zh-CN" sz="3200" b="1" kern="0" dirty="0" smtClean="0">
                <a:solidFill>
                  <a:srgbClr val="FFFF00"/>
                </a:solidFill>
                <a:effectLst>
                  <a:outerShdw blurRad="38100" dist="38100" dir="2700000" algn="tl">
                    <a:srgbClr val="000000">
                      <a:alpha val="43137"/>
                    </a:srgbClr>
                  </a:outerShdw>
                </a:effectLst>
                <a:latin typeface="+mn-lt"/>
                <a:ea typeface="+mj-ea"/>
                <a:cs typeface="+mj-cs"/>
              </a:rPr>
              <a:t>Insertion Sort</a:t>
            </a:r>
          </a:p>
          <a:p>
            <a:pPr marL="457200" lvl="0" indent="-457200">
              <a:spcBef>
                <a:spcPct val="0"/>
              </a:spcBef>
              <a:buFont typeface="Wingdings" panose="05000000000000000000" pitchFamily="2" charset="2"/>
              <a:buChar char="§"/>
              <a:defRPr/>
            </a:pPr>
            <a:r>
              <a:rPr lang="en-US" altLang="zh-CN" sz="3200" b="1" kern="0" dirty="0" smtClean="0">
                <a:solidFill>
                  <a:srgbClr val="FFFF00"/>
                </a:solidFill>
                <a:effectLst>
                  <a:outerShdw blurRad="38100" dist="38100" dir="2700000" algn="tl">
                    <a:srgbClr val="000000">
                      <a:alpha val="43137"/>
                    </a:srgbClr>
                  </a:outerShdw>
                </a:effectLst>
                <a:latin typeface="+mn-lt"/>
                <a:ea typeface="+mj-ea"/>
                <a:cs typeface="+mj-cs"/>
              </a:rPr>
              <a:t>Selection Sort</a:t>
            </a:r>
          </a:p>
          <a:p>
            <a:pPr marL="457200" lvl="0" indent="-457200">
              <a:spcBef>
                <a:spcPct val="0"/>
              </a:spcBef>
              <a:buFont typeface="Wingdings" panose="05000000000000000000" pitchFamily="2" charset="2"/>
              <a:buChar char="§"/>
              <a:defRPr/>
            </a:pPr>
            <a:r>
              <a:rPr lang="en-US" altLang="zh-CN" sz="3200" b="1" kern="0" dirty="0" smtClean="0">
                <a:solidFill>
                  <a:srgbClr val="FFFF00"/>
                </a:solidFill>
                <a:effectLst>
                  <a:outerShdw blurRad="38100" dist="38100" dir="2700000" algn="tl">
                    <a:srgbClr val="000000">
                      <a:alpha val="43137"/>
                    </a:srgbClr>
                  </a:outerShdw>
                </a:effectLst>
                <a:latin typeface="+mn-lt"/>
                <a:ea typeface="+mj-ea"/>
                <a:cs typeface="+mj-cs"/>
              </a:rPr>
              <a:t>Bubble Sort</a:t>
            </a:r>
          </a:p>
          <a:p>
            <a:pPr marL="457200" lvl="0" indent="-457200">
              <a:spcBef>
                <a:spcPct val="0"/>
              </a:spcBef>
              <a:buFont typeface="Wingdings" panose="05000000000000000000" pitchFamily="2" charset="2"/>
              <a:buChar char="§"/>
              <a:defRPr/>
            </a:pPr>
            <a:r>
              <a:rPr lang="en-US" altLang="zh-CN" sz="3200" b="1" kern="0" dirty="0" smtClean="0">
                <a:solidFill>
                  <a:srgbClr val="FFFF00"/>
                </a:solidFill>
                <a:effectLst>
                  <a:outerShdw blurRad="38100" dist="38100" dir="2700000" algn="tl">
                    <a:srgbClr val="000000">
                      <a:alpha val="43137"/>
                    </a:srgbClr>
                  </a:outerShdw>
                </a:effectLst>
                <a:latin typeface="+mn-lt"/>
                <a:ea typeface="+mj-ea"/>
                <a:cs typeface="+mj-cs"/>
              </a:rPr>
              <a:t>Merge Sort</a:t>
            </a:r>
            <a:endParaRPr lang="zh-CN" altLang="en-US" sz="4000" b="1" kern="0" dirty="0">
              <a:solidFill>
                <a:srgbClr val="FFFF00"/>
              </a:solidFill>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smtClean="0"/>
              <a:t>Implementation</a:t>
            </a:r>
            <a:endParaRPr lang="en-GB" dirty="0"/>
          </a:p>
        </p:txBody>
      </p:sp>
      <p:sp>
        <p:nvSpPr>
          <p:cNvPr id="3" name="内容占位符 2"/>
          <p:cNvSpPr>
            <a:spLocks noGrp="1"/>
          </p:cNvSpPr>
          <p:nvPr>
            <p:ph idx="1"/>
          </p:nvPr>
        </p:nvSpPr>
        <p:spPr>
          <a:xfrm>
            <a:off x="304800" y="1600201"/>
            <a:ext cx="8229600" cy="4419599"/>
          </a:xfrm>
        </p:spPr>
        <p:txBody>
          <a:bodyPr/>
          <a:lstStyle/>
          <a:p>
            <a:r>
              <a:rPr lang="en-US" sz="2800" dirty="0" smtClean="0"/>
              <a:t>Run your algorithms with different scales of input</a:t>
            </a:r>
          </a:p>
          <a:p>
            <a:pPr lvl="1"/>
            <a:r>
              <a:rPr lang="en-US" sz="2400" dirty="0" smtClean="0"/>
              <a:t>See how the running time varies with increasing data input</a:t>
            </a:r>
          </a:p>
          <a:p>
            <a:pPr lvl="1"/>
            <a:r>
              <a:rPr lang="en-US" sz="2400" dirty="0" smtClean="0"/>
              <a:t>Plot the Running Time </a:t>
            </a:r>
            <a:r>
              <a:rPr lang="en-US" sz="2400" dirty="0" err="1" smtClean="0"/>
              <a:t>v.s</a:t>
            </a:r>
            <a:r>
              <a:rPr lang="en-US" sz="2400" dirty="0" smtClean="0"/>
              <a:t>. N (number of input data) graph </a:t>
            </a:r>
            <a:endParaRPr lang="en-GB" sz="2400" dirty="0"/>
          </a:p>
        </p:txBody>
      </p:sp>
    </p:spTree>
    <p:extLst>
      <p:ext uri="{BB962C8B-B14F-4D97-AF65-F5344CB8AC3E}">
        <p14:creationId xmlns:p14="http://schemas.microsoft.com/office/powerpoint/2010/main" val="435843976"/>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smtClean="0"/>
              <a:t>Performance Analysis: Bubble</a:t>
            </a:r>
            <a:endParaRPr lang="en-GB" dirty="0"/>
          </a:p>
        </p:txBody>
      </p:sp>
      <p:sp>
        <p:nvSpPr>
          <p:cNvPr id="5" name="文本框 4"/>
          <p:cNvSpPr txBox="1"/>
          <p:nvPr/>
        </p:nvSpPr>
        <p:spPr>
          <a:xfrm>
            <a:off x="4572000" y="1329144"/>
            <a:ext cx="1651414" cy="400110"/>
          </a:xfrm>
          <a:prstGeom prst="rect">
            <a:avLst/>
          </a:prstGeom>
          <a:noFill/>
        </p:spPr>
        <p:txBody>
          <a:bodyPr wrap="none" rtlCol="0">
            <a:spAutoFit/>
          </a:bodyPr>
          <a:lstStyle/>
          <a:p>
            <a:r>
              <a:rPr lang="en-US" dirty="0" smtClean="0"/>
              <a:t>Array size: N</a:t>
            </a:r>
          </a:p>
        </p:txBody>
      </p:sp>
      <p:sp>
        <p:nvSpPr>
          <p:cNvPr id="26" name="文本框 25"/>
          <p:cNvSpPr txBox="1"/>
          <p:nvPr/>
        </p:nvSpPr>
        <p:spPr>
          <a:xfrm>
            <a:off x="533400" y="1345622"/>
            <a:ext cx="1664238" cy="400110"/>
          </a:xfrm>
          <a:prstGeom prst="rect">
            <a:avLst/>
          </a:prstGeom>
          <a:noFill/>
        </p:spPr>
        <p:txBody>
          <a:bodyPr wrap="none" rtlCol="0">
            <a:spAutoFit/>
          </a:bodyPr>
          <a:lstStyle/>
          <a:p>
            <a:r>
              <a:rPr lang="en-US" dirty="0" smtClean="0"/>
              <a:t>Outer loop 1 </a:t>
            </a:r>
          </a:p>
        </p:txBody>
      </p:sp>
      <p:sp>
        <p:nvSpPr>
          <p:cNvPr id="28" name="文本框 27"/>
          <p:cNvSpPr txBox="1"/>
          <p:nvPr/>
        </p:nvSpPr>
        <p:spPr>
          <a:xfrm>
            <a:off x="990600" y="1587408"/>
            <a:ext cx="3403496" cy="400110"/>
          </a:xfrm>
          <a:prstGeom prst="rect">
            <a:avLst/>
          </a:prstGeom>
          <a:noFill/>
        </p:spPr>
        <p:txBody>
          <a:bodyPr wrap="none" rtlCol="0">
            <a:spAutoFit/>
          </a:bodyPr>
          <a:lstStyle/>
          <a:p>
            <a:r>
              <a:rPr lang="en-US" dirty="0" smtClean="0"/>
              <a:t>Inner loop: N-1 Comparison </a:t>
            </a:r>
          </a:p>
        </p:txBody>
      </p:sp>
      <p:sp>
        <p:nvSpPr>
          <p:cNvPr id="29" name="文本框 28"/>
          <p:cNvSpPr txBox="1"/>
          <p:nvPr/>
        </p:nvSpPr>
        <p:spPr>
          <a:xfrm>
            <a:off x="2281941" y="1873098"/>
            <a:ext cx="1311578" cy="400110"/>
          </a:xfrm>
          <a:prstGeom prst="rect">
            <a:avLst/>
          </a:prstGeom>
          <a:noFill/>
        </p:spPr>
        <p:txBody>
          <a:bodyPr wrap="none" rtlCol="0">
            <a:spAutoFit/>
          </a:bodyPr>
          <a:lstStyle/>
          <a:p>
            <a:r>
              <a:rPr lang="en-US" dirty="0" smtClean="0"/>
              <a:t>N-1 Swap</a:t>
            </a:r>
          </a:p>
        </p:txBody>
      </p:sp>
      <p:sp>
        <p:nvSpPr>
          <p:cNvPr id="31" name="文本框 30"/>
          <p:cNvSpPr txBox="1"/>
          <p:nvPr/>
        </p:nvSpPr>
        <p:spPr>
          <a:xfrm>
            <a:off x="533400" y="2159028"/>
            <a:ext cx="1664238" cy="400110"/>
          </a:xfrm>
          <a:prstGeom prst="rect">
            <a:avLst/>
          </a:prstGeom>
          <a:noFill/>
        </p:spPr>
        <p:txBody>
          <a:bodyPr wrap="none" rtlCol="0">
            <a:spAutoFit/>
          </a:bodyPr>
          <a:lstStyle/>
          <a:p>
            <a:r>
              <a:rPr lang="en-US" dirty="0" smtClean="0"/>
              <a:t>Outer loop 2 </a:t>
            </a:r>
          </a:p>
        </p:txBody>
      </p:sp>
      <p:sp>
        <p:nvSpPr>
          <p:cNvPr id="32" name="文本框 31"/>
          <p:cNvSpPr txBox="1"/>
          <p:nvPr/>
        </p:nvSpPr>
        <p:spPr>
          <a:xfrm>
            <a:off x="990600" y="2387628"/>
            <a:ext cx="3403496" cy="400110"/>
          </a:xfrm>
          <a:prstGeom prst="rect">
            <a:avLst/>
          </a:prstGeom>
          <a:noFill/>
        </p:spPr>
        <p:txBody>
          <a:bodyPr wrap="none" rtlCol="0">
            <a:spAutoFit/>
          </a:bodyPr>
          <a:lstStyle/>
          <a:p>
            <a:r>
              <a:rPr lang="en-US" dirty="0" smtClean="0"/>
              <a:t>Inner loop: N-2 Comparison </a:t>
            </a:r>
          </a:p>
        </p:txBody>
      </p:sp>
      <p:sp>
        <p:nvSpPr>
          <p:cNvPr id="33" name="文本框 32"/>
          <p:cNvSpPr txBox="1"/>
          <p:nvPr/>
        </p:nvSpPr>
        <p:spPr>
          <a:xfrm>
            <a:off x="2281941" y="2768628"/>
            <a:ext cx="1311578" cy="400110"/>
          </a:xfrm>
          <a:prstGeom prst="rect">
            <a:avLst/>
          </a:prstGeom>
          <a:noFill/>
        </p:spPr>
        <p:txBody>
          <a:bodyPr wrap="none" rtlCol="0">
            <a:spAutoFit/>
          </a:bodyPr>
          <a:lstStyle/>
          <a:p>
            <a:r>
              <a:rPr lang="en-US" dirty="0" smtClean="0"/>
              <a:t>N-2 Swap</a:t>
            </a:r>
          </a:p>
        </p:txBody>
      </p:sp>
      <p:sp>
        <p:nvSpPr>
          <p:cNvPr id="37" name="文本框 36"/>
          <p:cNvSpPr txBox="1"/>
          <p:nvPr/>
        </p:nvSpPr>
        <p:spPr>
          <a:xfrm>
            <a:off x="533400" y="3092538"/>
            <a:ext cx="1850186" cy="400110"/>
          </a:xfrm>
          <a:prstGeom prst="rect">
            <a:avLst/>
          </a:prstGeom>
          <a:noFill/>
        </p:spPr>
        <p:txBody>
          <a:bodyPr wrap="none" rtlCol="0">
            <a:spAutoFit/>
          </a:bodyPr>
          <a:lstStyle/>
          <a:p>
            <a:r>
              <a:rPr lang="en-US" dirty="0" smtClean="0"/>
              <a:t>Outer loop N-</a:t>
            </a:r>
            <a:r>
              <a:rPr lang="en-US" dirty="0" err="1" smtClean="0"/>
              <a:t>i</a:t>
            </a:r>
            <a:r>
              <a:rPr lang="en-US" dirty="0" smtClean="0"/>
              <a:t> </a:t>
            </a:r>
          </a:p>
        </p:txBody>
      </p:sp>
      <p:sp>
        <p:nvSpPr>
          <p:cNvPr id="38" name="文本框 37"/>
          <p:cNvSpPr txBox="1"/>
          <p:nvPr/>
        </p:nvSpPr>
        <p:spPr>
          <a:xfrm>
            <a:off x="990600" y="3352564"/>
            <a:ext cx="3047629" cy="400110"/>
          </a:xfrm>
          <a:prstGeom prst="rect">
            <a:avLst/>
          </a:prstGeom>
          <a:noFill/>
        </p:spPr>
        <p:txBody>
          <a:bodyPr wrap="none" rtlCol="0">
            <a:spAutoFit/>
          </a:bodyPr>
          <a:lstStyle/>
          <a:p>
            <a:r>
              <a:rPr lang="en-US" dirty="0" smtClean="0"/>
              <a:t>Inner loop: </a:t>
            </a:r>
            <a:r>
              <a:rPr lang="en-US" dirty="0" err="1" smtClean="0"/>
              <a:t>i</a:t>
            </a:r>
            <a:r>
              <a:rPr lang="en-US" dirty="0" smtClean="0"/>
              <a:t> Comparison </a:t>
            </a:r>
          </a:p>
        </p:txBody>
      </p:sp>
      <p:sp>
        <p:nvSpPr>
          <p:cNvPr id="39" name="文本框 38"/>
          <p:cNvSpPr txBox="1"/>
          <p:nvPr/>
        </p:nvSpPr>
        <p:spPr>
          <a:xfrm>
            <a:off x="2281941" y="3676474"/>
            <a:ext cx="955711" cy="400110"/>
          </a:xfrm>
          <a:prstGeom prst="rect">
            <a:avLst/>
          </a:prstGeom>
          <a:noFill/>
        </p:spPr>
        <p:txBody>
          <a:bodyPr wrap="none" rtlCol="0">
            <a:spAutoFit/>
          </a:bodyPr>
          <a:lstStyle/>
          <a:p>
            <a:r>
              <a:rPr lang="en-US" dirty="0"/>
              <a:t>i</a:t>
            </a:r>
            <a:r>
              <a:rPr lang="en-US" dirty="0" smtClean="0"/>
              <a:t> Swap</a:t>
            </a:r>
          </a:p>
        </p:txBody>
      </p:sp>
      <mc:AlternateContent xmlns:mc="http://schemas.openxmlformats.org/markup-compatibility/2006" xmlns:a14="http://schemas.microsoft.com/office/drawing/2010/main">
        <mc:Choice Requires="a14">
          <p:sp>
            <p:nvSpPr>
              <p:cNvPr id="7" name="矩形 6"/>
              <p:cNvSpPr/>
              <p:nvPr/>
            </p:nvSpPr>
            <p:spPr>
              <a:xfrm>
                <a:off x="-62919" y="4097049"/>
                <a:ext cx="3766672" cy="400110"/>
              </a:xfrm>
              <a:prstGeom prst="rect">
                <a:avLst/>
              </a:prstGeom>
            </p:spPr>
            <p:txBody>
              <a:bodyPr wrap="none">
                <a:spAutoFit/>
              </a:bodyPr>
              <a:lstStyle/>
              <a:p>
                <a:r>
                  <a:rPr lang="en-GB" dirty="0" smtClean="0"/>
                  <a:t> </a:t>
                </a:r>
                <a14:m>
                  <m:oMath xmlns:m="http://schemas.openxmlformats.org/officeDocument/2006/math">
                    <m:sSub>
                      <m:sSubPr>
                        <m:ctrlPr>
                          <a:rPr lang="en-GB" i="1" dirty="0" smtClean="0">
                            <a:latin typeface="Cambria Math" panose="02040503050406030204" pitchFamily="18" charset="0"/>
                          </a:rPr>
                        </m:ctrlPr>
                      </m:sSubPr>
                      <m:e>
                        <m:r>
                          <a:rPr lang="en-US" b="0" i="1" dirty="0" smtClean="0">
                            <a:latin typeface="Cambria Math" panose="02040503050406030204" pitchFamily="18" charset="0"/>
                          </a:rPr>
                          <m:t>𝐶</m:t>
                        </m:r>
                      </m:e>
                      <m:sub>
                        <m:r>
                          <a:rPr lang="en-US" b="0" i="1" dirty="0" smtClean="0">
                            <a:latin typeface="Cambria Math" panose="02040503050406030204" pitchFamily="18" charset="0"/>
                          </a:rPr>
                          <m:t>1</m:t>
                        </m:r>
                      </m:sub>
                    </m:sSub>
                    <m:r>
                      <a:rPr lang="en-US" b="0" i="0" dirty="0" smtClean="0">
                        <a:latin typeface="Cambria Math" panose="02040503050406030204" pitchFamily="18" charset="0"/>
                      </a:rPr>
                      <m:t>:</m:t>
                    </m:r>
                  </m:oMath>
                </a14:m>
                <a:r>
                  <a:rPr lang="en-GB" dirty="0" smtClean="0"/>
                  <a:t> time required to do 1 Swap</a:t>
                </a:r>
                <a:endParaRPr lang="en-GB" dirty="0"/>
              </a:p>
            </p:txBody>
          </p:sp>
        </mc:Choice>
        <mc:Fallback xmlns="">
          <p:sp>
            <p:nvSpPr>
              <p:cNvPr id="7" name="矩形 6"/>
              <p:cNvSpPr>
                <a:spLocks noRot="1" noChangeAspect="1" noMove="1" noResize="1" noEditPoints="1" noAdjustHandles="1" noChangeArrowheads="1" noChangeShapeType="1" noTextEdit="1"/>
              </p:cNvSpPr>
              <p:nvPr/>
            </p:nvSpPr>
            <p:spPr>
              <a:xfrm>
                <a:off x="-62919" y="4097049"/>
                <a:ext cx="3766672" cy="400110"/>
              </a:xfrm>
              <a:prstGeom prst="rect">
                <a:avLst/>
              </a:prstGeom>
              <a:blipFill rotWithShape="0">
                <a:blip r:embed="rId3" cstate="print"/>
                <a:stretch>
                  <a:fillRect t="-6061" b="-27273"/>
                </a:stretch>
              </a:blipFill>
            </p:spPr>
            <p:txBody>
              <a:bodyPr/>
              <a:lstStyle/>
              <a:p>
                <a:r>
                  <a:rPr lang="en-GB">
                    <a:noFill/>
                  </a:rPr>
                  <a:t> </a:t>
                </a:r>
              </a:p>
            </p:txBody>
          </p:sp>
        </mc:Fallback>
      </mc:AlternateContent>
      <p:cxnSp>
        <p:nvCxnSpPr>
          <p:cNvPr id="45" name="肘形连接符 44"/>
          <p:cNvCxnSpPr>
            <a:stCxn id="26" idx="1"/>
            <a:endCxn id="28" idx="1"/>
          </p:cNvCxnSpPr>
          <p:nvPr/>
        </p:nvCxnSpPr>
        <p:spPr bwMode="auto">
          <a:xfrm rot="10800000" flipH="1" flipV="1">
            <a:off x="533400" y="1545677"/>
            <a:ext cx="457200" cy="241786"/>
          </a:xfrm>
          <a:prstGeom prst="bentConnector3">
            <a:avLst>
              <a:gd name="adj1" fmla="val -50000"/>
            </a:avLst>
          </a:prstGeom>
          <a:solidFill>
            <a:schemeClr val="bg1"/>
          </a:solidFill>
          <a:ln w="12700" cap="flat" cmpd="sng" algn="ctr">
            <a:solidFill>
              <a:srgbClr val="000066"/>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6" name="肘形连接符 45"/>
          <p:cNvCxnSpPr/>
          <p:nvPr/>
        </p:nvCxnSpPr>
        <p:spPr bwMode="auto">
          <a:xfrm rot="10800000" flipH="1" flipV="1">
            <a:off x="533400" y="2327657"/>
            <a:ext cx="457200" cy="241786"/>
          </a:xfrm>
          <a:prstGeom prst="bentConnector3">
            <a:avLst>
              <a:gd name="adj1" fmla="val -50000"/>
            </a:avLst>
          </a:prstGeom>
          <a:solidFill>
            <a:schemeClr val="bg1"/>
          </a:solidFill>
          <a:ln w="12700" cap="flat" cmpd="sng" algn="ctr">
            <a:solidFill>
              <a:srgbClr val="000066"/>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7" name="肘形连接符 46"/>
          <p:cNvCxnSpPr/>
          <p:nvPr/>
        </p:nvCxnSpPr>
        <p:spPr bwMode="auto">
          <a:xfrm rot="10800000" flipH="1" flipV="1">
            <a:off x="546150" y="3291924"/>
            <a:ext cx="457200" cy="241786"/>
          </a:xfrm>
          <a:prstGeom prst="bentConnector3">
            <a:avLst>
              <a:gd name="adj1" fmla="val -50000"/>
            </a:avLst>
          </a:prstGeom>
          <a:solidFill>
            <a:schemeClr val="bg1"/>
          </a:solidFill>
          <a:ln w="12700" cap="flat" cmpd="sng" algn="ctr">
            <a:solidFill>
              <a:srgbClr val="000066"/>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mc:AlternateContent xmlns:mc="http://schemas.openxmlformats.org/markup-compatibility/2006" xmlns:a14="http://schemas.microsoft.com/office/drawing/2010/main">
        <mc:Choice Requires="a14">
          <p:sp>
            <p:nvSpPr>
              <p:cNvPr id="48" name="矩形 47"/>
              <p:cNvSpPr/>
              <p:nvPr/>
            </p:nvSpPr>
            <p:spPr>
              <a:xfrm>
                <a:off x="-76200" y="4400490"/>
                <a:ext cx="4513223" cy="400110"/>
              </a:xfrm>
              <a:prstGeom prst="rect">
                <a:avLst/>
              </a:prstGeom>
            </p:spPr>
            <p:txBody>
              <a:bodyPr wrap="none">
                <a:spAutoFit/>
              </a:bodyPr>
              <a:lstStyle/>
              <a:p>
                <a:r>
                  <a:rPr lang="en-GB" dirty="0" smtClean="0"/>
                  <a:t> </a:t>
                </a:r>
                <a14:m>
                  <m:oMath xmlns:m="http://schemas.openxmlformats.org/officeDocument/2006/math">
                    <m:sSub>
                      <m:sSubPr>
                        <m:ctrlPr>
                          <a:rPr lang="en-GB" i="1" dirty="0">
                            <a:latin typeface="Cambria Math" panose="02040503050406030204" pitchFamily="18" charset="0"/>
                          </a:rPr>
                        </m:ctrlPr>
                      </m:sSubPr>
                      <m:e>
                        <m:r>
                          <a:rPr lang="en-US" i="1" dirty="0">
                            <a:latin typeface="Cambria Math" panose="02040503050406030204" pitchFamily="18" charset="0"/>
                          </a:rPr>
                          <m:t>𝐶</m:t>
                        </m:r>
                      </m:e>
                      <m:sub>
                        <m:r>
                          <a:rPr lang="en-US" b="0" i="1" dirty="0" smtClean="0">
                            <a:latin typeface="Cambria Math" panose="02040503050406030204" pitchFamily="18" charset="0"/>
                          </a:rPr>
                          <m:t>2</m:t>
                        </m:r>
                      </m:sub>
                    </m:sSub>
                    <m:r>
                      <a:rPr lang="en-US" b="0" i="0" dirty="0" smtClean="0">
                        <a:latin typeface="Cambria Math" panose="02040503050406030204" pitchFamily="18" charset="0"/>
                      </a:rPr>
                      <m:t>:</m:t>
                    </m:r>
                  </m:oMath>
                </a14:m>
                <a:r>
                  <a:rPr lang="en-GB" dirty="0" smtClean="0"/>
                  <a:t> time required to do 1 Comparison</a:t>
                </a:r>
                <a:endParaRPr lang="en-GB" dirty="0"/>
              </a:p>
            </p:txBody>
          </p:sp>
        </mc:Choice>
        <mc:Fallback xmlns="">
          <p:sp>
            <p:nvSpPr>
              <p:cNvPr id="48" name="矩形 47"/>
              <p:cNvSpPr>
                <a:spLocks noRot="1" noChangeAspect="1" noMove="1" noResize="1" noEditPoints="1" noAdjustHandles="1" noChangeArrowheads="1" noChangeShapeType="1" noTextEdit="1"/>
              </p:cNvSpPr>
              <p:nvPr/>
            </p:nvSpPr>
            <p:spPr>
              <a:xfrm>
                <a:off x="-76200" y="4400490"/>
                <a:ext cx="4513223" cy="400110"/>
              </a:xfrm>
              <a:prstGeom prst="rect">
                <a:avLst/>
              </a:prstGeom>
              <a:blipFill rotWithShape="0">
                <a:blip r:embed="rId4" cstate="print"/>
                <a:stretch>
                  <a:fillRect t="-7576" b="-27273"/>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49" name="矩形 48"/>
              <p:cNvSpPr/>
              <p:nvPr/>
            </p:nvSpPr>
            <p:spPr>
              <a:xfrm>
                <a:off x="-14806" y="4721283"/>
                <a:ext cx="4390433" cy="400110"/>
              </a:xfrm>
              <a:prstGeom prst="rect">
                <a:avLst/>
              </a:prstGeom>
            </p:spPr>
            <p:txBody>
              <a:bodyPr wrap="none">
                <a:spAutoFit/>
              </a:bodyPr>
              <a:lstStyle/>
              <a:p>
                <a:r>
                  <a:rPr lang="en-GB" dirty="0" smtClean="0"/>
                  <a:t> </a:t>
                </a:r>
                <a14:m>
                  <m:oMath xmlns:m="http://schemas.openxmlformats.org/officeDocument/2006/math">
                    <m:r>
                      <a:rPr lang="en-US" i="1" dirty="0" smtClean="0">
                        <a:latin typeface="Cambria Math" panose="02040503050406030204" pitchFamily="18" charset="0"/>
                      </a:rPr>
                      <m:t>𝑘</m:t>
                    </m:r>
                  </m:oMath>
                </a14:m>
                <a:r>
                  <a:rPr lang="en-GB" dirty="0" smtClean="0"/>
                  <a:t>: constant time to declare, initialize</a:t>
                </a:r>
                <a:endParaRPr lang="en-GB" dirty="0"/>
              </a:p>
            </p:txBody>
          </p:sp>
        </mc:Choice>
        <mc:Fallback xmlns="">
          <p:sp>
            <p:nvSpPr>
              <p:cNvPr id="49" name="矩形 48"/>
              <p:cNvSpPr>
                <a:spLocks noRot="1" noChangeAspect="1" noMove="1" noResize="1" noEditPoints="1" noAdjustHandles="1" noChangeArrowheads="1" noChangeShapeType="1" noTextEdit="1"/>
              </p:cNvSpPr>
              <p:nvPr/>
            </p:nvSpPr>
            <p:spPr>
              <a:xfrm>
                <a:off x="-14806" y="4721283"/>
                <a:ext cx="4390433" cy="400110"/>
              </a:xfrm>
              <a:prstGeom prst="rect">
                <a:avLst/>
              </a:prstGeom>
              <a:blipFill rotWithShape="0">
                <a:blip r:embed="rId5" cstate="print"/>
                <a:stretch>
                  <a:fillRect t="-6061" b="-27273"/>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51" name="文本框 50"/>
              <p:cNvSpPr txBox="1"/>
              <p:nvPr/>
            </p:nvSpPr>
            <p:spPr>
              <a:xfrm>
                <a:off x="826428" y="5249770"/>
                <a:ext cx="5761577" cy="541430"/>
              </a:xfrm>
              <a:prstGeom prst="rect">
                <a:avLst/>
              </a:prstGeom>
              <a:solidFill>
                <a:schemeClr val="bg1"/>
              </a:solidFill>
            </p:spPr>
            <p:txBody>
              <a:bodyPr wrap="none" rtlCol="0">
                <a:spAutoFit/>
              </a:bodyPr>
              <a:lstStyle/>
              <a:p>
                <a:r>
                  <a:rPr lang="en-US" dirty="0" smtClean="0"/>
                  <a:t>Swap:</a:t>
                </a:r>
                <a14:m>
                  <m:oMath xmlns:m="http://schemas.openxmlformats.org/officeDocument/2006/math">
                    <m:sSub>
                      <m:sSubPr>
                        <m:ctrlPr>
                          <a:rPr lang="en-GB" i="1" dirty="0">
                            <a:latin typeface="Cambria Math" panose="02040503050406030204" pitchFamily="18" charset="0"/>
                          </a:rPr>
                        </m:ctrlPr>
                      </m:sSubPr>
                      <m:e>
                        <m:r>
                          <a:rPr lang="en-US" b="0" i="1" dirty="0" smtClean="0">
                            <a:latin typeface="Cambria Math" panose="02040503050406030204" pitchFamily="18" charset="0"/>
                          </a:rPr>
                          <m:t> </m:t>
                        </m:r>
                        <m:r>
                          <a:rPr lang="en-US" i="1" dirty="0">
                            <a:latin typeface="Cambria Math" panose="02040503050406030204" pitchFamily="18" charset="0"/>
                          </a:rPr>
                          <m:t>𝐶</m:t>
                        </m:r>
                      </m:e>
                      <m:sub>
                        <m:r>
                          <a:rPr lang="en-US" i="1" dirty="0">
                            <a:latin typeface="Cambria Math" panose="02040503050406030204" pitchFamily="18" charset="0"/>
                          </a:rPr>
                          <m:t>1</m:t>
                        </m:r>
                      </m:sub>
                    </m:sSub>
                    <m:d>
                      <m:dPr>
                        <m:ctrlPr>
                          <a:rPr lang="en-US" b="0" i="1" dirty="0" smtClean="0">
                            <a:latin typeface="Cambria Math" panose="02040503050406030204" pitchFamily="18" charset="0"/>
                          </a:rPr>
                        </m:ctrlPr>
                      </m:dPr>
                      <m:e>
                        <m:d>
                          <m:dPr>
                            <m:ctrlPr>
                              <a:rPr lang="en-US" b="0" i="1" dirty="0" smtClean="0">
                                <a:latin typeface="Cambria Math" panose="02040503050406030204" pitchFamily="18" charset="0"/>
                              </a:rPr>
                            </m:ctrlPr>
                          </m:dPr>
                          <m:e>
                            <m:r>
                              <a:rPr lang="en-US" b="0" i="1" dirty="0" smtClean="0">
                                <a:latin typeface="Cambria Math" panose="02040503050406030204" pitchFamily="18" charset="0"/>
                              </a:rPr>
                              <m:t>𝑁</m:t>
                            </m:r>
                            <m:r>
                              <a:rPr lang="en-US" b="0" i="1" dirty="0" smtClean="0">
                                <a:latin typeface="Cambria Math" panose="02040503050406030204" pitchFamily="18" charset="0"/>
                              </a:rPr>
                              <m:t>−1</m:t>
                            </m:r>
                          </m:e>
                        </m:d>
                        <m:r>
                          <a:rPr lang="en-US" b="0" i="1" dirty="0" smtClean="0">
                            <a:latin typeface="Cambria Math" panose="02040503050406030204" pitchFamily="18" charset="0"/>
                          </a:rPr>
                          <m:t>+</m:t>
                        </m:r>
                        <m:d>
                          <m:dPr>
                            <m:ctrlPr>
                              <a:rPr lang="en-US" b="0" i="1" dirty="0" smtClean="0">
                                <a:latin typeface="Cambria Math" panose="02040503050406030204" pitchFamily="18" charset="0"/>
                              </a:rPr>
                            </m:ctrlPr>
                          </m:dPr>
                          <m:e>
                            <m:r>
                              <a:rPr lang="en-US" b="0" i="1" dirty="0" smtClean="0">
                                <a:latin typeface="Cambria Math" panose="02040503050406030204" pitchFamily="18" charset="0"/>
                              </a:rPr>
                              <m:t>𝑁</m:t>
                            </m:r>
                            <m:r>
                              <a:rPr lang="en-US" b="0" i="1" dirty="0" smtClean="0">
                                <a:latin typeface="Cambria Math" panose="02040503050406030204" pitchFamily="18" charset="0"/>
                              </a:rPr>
                              <m:t>−2</m:t>
                            </m:r>
                          </m:e>
                        </m:d>
                        <m:r>
                          <a:rPr lang="en-US" b="0" i="1" dirty="0" smtClean="0">
                            <a:latin typeface="Cambria Math" panose="02040503050406030204" pitchFamily="18" charset="0"/>
                          </a:rPr>
                          <m:t>+ …+1</m:t>
                        </m:r>
                      </m:e>
                    </m:d>
                    <m:r>
                      <a:rPr lang="en-US" b="0" i="1" dirty="0" smtClean="0">
                        <a:latin typeface="Cambria Math" panose="02040503050406030204" pitchFamily="18" charset="0"/>
                      </a:rPr>
                      <m:t>=</m:t>
                    </m:r>
                    <m:sSub>
                      <m:sSubPr>
                        <m:ctrlPr>
                          <a:rPr lang="en-US" b="0" i="1" dirty="0" smtClean="0">
                            <a:latin typeface="Cambria Math" panose="02040503050406030204" pitchFamily="18" charset="0"/>
                          </a:rPr>
                        </m:ctrlPr>
                      </m:sSubPr>
                      <m:e>
                        <m:r>
                          <a:rPr lang="en-US" b="0" i="1" dirty="0" smtClean="0">
                            <a:latin typeface="Cambria Math" panose="02040503050406030204" pitchFamily="18" charset="0"/>
                          </a:rPr>
                          <m:t>𝐶</m:t>
                        </m:r>
                      </m:e>
                      <m:sub>
                        <m:r>
                          <a:rPr lang="en-US" b="0" i="1" dirty="0" smtClean="0">
                            <a:latin typeface="Cambria Math" panose="02040503050406030204" pitchFamily="18" charset="0"/>
                          </a:rPr>
                          <m:t>1</m:t>
                        </m:r>
                      </m:sub>
                    </m:sSub>
                    <m:f>
                      <m:fPr>
                        <m:ctrlPr>
                          <a:rPr lang="en-US" b="0" i="1" dirty="0" smtClean="0">
                            <a:latin typeface="Cambria Math" panose="02040503050406030204" pitchFamily="18" charset="0"/>
                          </a:rPr>
                        </m:ctrlPr>
                      </m:fPr>
                      <m:num>
                        <m:r>
                          <a:rPr lang="en-US" i="1" dirty="0">
                            <a:latin typeface="Cambria Math" panose="02040503050406030204" pitchFamily="18" charset="0"/>
                          </a:rPr>
                          <m:t>𝑁</m:t>
                        </m:r>
                        <m:r>
                          <a:rPr lang="en-US" i="1" dirty="0">
                            <a:latin typeface="Cambria Math" panose="02040503050406030204" pitchFamily="18" charset="0"/>
                          </a:rPr>
                          <m:t>(</m:t>
                        </m:r>
                        <m:r>
                          <a:rPr lang="en-US" i="1" dirty="0">
                            <a:latin typeface="Cambria Math" panose="02040503050406030204" pitchFamily="18" charset="0"/>
                          </a:rPr>
                          <m:t>𝑁</m:t>
                        </m:r>
                        <m:r>
                          <a:rPr lang="en-US" i="1" dirty="0">
                            <a:latin typeface="Cambria Math" panose="02040503050406030204" pitchFamily="18" charset="0"/>
                          </a:rPr>
                          <m:t>−1)</m:t>
                        </m:r>
                      </m:num>
                      <m:den>
                        <m:r>
                          <a:rPr lang="en-US" i="1" dirty="0">
                            <a:latin typeface="Cambria Math" panose="02040503050406030204" pitchFamily="18" charset="0"/>
                          </a:rPr>
                          <m:t>2</m:t>
                        </m:r>
                        <m:r>
                          <m:rPr>
                            <m:nor/>
                          </m:rPr>
                          <a:rPr lang="en-GB" dirty="0"/>
                          <m:t> </m:t>
                        </m:r>
                      </m:den>
                    </m:f>
                  </m:oMath>
                </a14:m>
                <a:endParaRPr lang="en-GB" dirty="0"/>
              </a:p>
            </p:txBody>
          </p:sp>
        </mc:Choice>
        <mc:Fallback xmlns="">
          <p:sp>
            <p:nvSpPr>
              <p:cNvPr id="51" name="文本框 50"/>
              <p:cNvSpPr txBox="1">
                <a:spLocks noRot="1" noChangeAspect="1" noMove="1" noResize="1" noEditPoints="1" noAdjustHandles="1" noChangeArrowheads="1" noChangeShapeType="1" noTextEdit="1"/>
              </p:cNvSpPr>
              <p:nvPr/>
            </p:nvSpPr>
            <p:spPr>
              <a:xfrm>
                <a:off x="826428" y="5249770"/>
                <a:ext cx="5761577" cy="541430"/>
              </a:xfrm>
              <a:prstGeom prst="rect">
                <a:avLst/>
              </a:prstGeom>
              <a:blipFill rotWithShape="0">
                <a:blip r:embed="rId6" cstate="print"/>
                <a:stretch>
                  <a:fillRect l="-1164" b="-6742"/>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52" name="文本框 51"/>
              <p:cNvSpPr txBox="1"/>
              <p:nvPr/>
            </p:nvSpPr>
            <p:spPr>
              <a:xfrm>
                <a:off x="100882" y="5797388"/>
                <a:ext cx="6528518" cy="541430"/>
              </a:xfrm>
              <a:prstGeom prst="rect">
                <a:avLst/>
              </a:prstGeom>
              <a:solidFill>
                <a:schemeClr val="bg1"/>
              </a:solidFill>
            </p:spPr>
            <p:txBody>
              <a:bodyPr wrap="none" rtlCol="0">
                <a:spAutoFit/>
              </a:bodyPr>
              <a:lstStyle/>
              <a:p>
                <a:r>
                  <a:rPr lang="en-US" dirty="0" smtClean="0"/>
                  <a:t>Comparison: </a:t>
                </a:r>
                <a14:m>
                  <m:oMath xmlns:m="http://schemas.openxmlformats.org/officeDocument/2006/math">
                    <m:sSub>
                      <m:sSubPr>
                        <m:ctrlPr>
                          <a:rPr lang="en-GB" i="1" dirty="0">
                            <a:latin typeface="Cambria Math" panose="02040503050406030204" pitchFamily="18" charset="0"/>
                          </a:rPr>
                        </m:ctrlPr>
                      </m:sSubPr>
                      <m:e>
                        <m:r>
                          <a:rPr lang="en-US" i="1" dirty="0">
                            <a:latin typeface="Cambria Math" panose="02040503050406030204" pitchFamily="18" charset="0"/>
                          </a:rPr>
                          <m:t>𝐶</m:t>
                        </m:r>
                      </m:e>
                      <m:sub>
                        <m:r>
                          <a:rPr lang="en-US" b="0" i="1" dirty="0" smtClean="0">
                            <a:latin typeface="Cambria Math" panose="02040503050406030204" pitchFamily="18" charset="0"/>
                          </a:rPr>
                          <m:t>2</m:t>
                        </m:r>
                      </m:sub>
                    </m:sSub>
                    <m:d>
                      <m:dPr>
                        <m:ctrlPr>
                          <a:rPr lang="en-US" b="0" i="1" dirty="0" smtClean="0">
                            <a:latin typeface="Cambria Math" panose="02040503050406030204" pitchFamily="18" charset="0"/>
                          </a:rPr>
                        </m:ctrlPr>
                      </m:dPr>
                      <m:e>
                        <m:d>
                          <m:dPr>
                            <m:ctrlPr>
                              <a:rPr lang="en-US" b="0" i="1" dirty="0" smtClean="0">
                                <a:latin typeface="Cambria Math" panose="02040503050406030204" pitchFamily="18" charset="0"/>
                              </a:rPr>
                            </m:ctrlPr>
                          </m:dPr>
                          <m:e>
                            <m:r>
                              <a:rPr lang="en-US" b="0" i="1" dirty="0" smtClean="0">
                                <a:latin typeface="Cambria Math" panose="02040503050406030204" pitchFamily="18" charset="0"/>
                              </a:rPr>
                              <m:t>𝑁</m:t>
                            </m:r>
                            <m:r>
                              <a:rPr lang="en-US" b="0" i="1" dirty="0" smtClean="0">
                                <a:latin typeface="Cambria Math" panose="02040503050406030204" pitchFamily="18" charset="0"/>
                              </a:rPr>
                              <m:t>−1</m:t>
                            </m:r>
                          </m:e>
                        </m:d>
                        <m:r>
                          <a:rPr lang="en-US" b="0" i="1" dirty="0" smtClean="0">
                            <a:latin typeface="Cambria Math" panose="02040503050406030204" pitchFamily="18" charset="0"/>
                          </a:rPr>
                          <m:t>+</m:t>
                        </m:r>
                        <m:d>
                          <m:dPr>
                            <m:ctrlPr>
                              <a:rPr lang="en-US" b="0" i="1" dirty="0" smtClean="0">
                                <a:latin typeface="Cambria Math" panose="02040503050406030204" pitchFamily="18" charset="0"/>
                              </a:rPr>
                            </m:ctrlPr>
                          </m:dPr>
                          <m:e>
                            <m:r>
                              <a:rPr lang="en-US" b="0" i="1" dirty="0" smtClean="0">
                                <a:latin typeface="Cambria Math" panose="02040503050406030204" pitchFamily="18" charset="0"/>
                              </a:rPr>
                              <m:t>𝑁</m:t>
                            </m:r>
                            <m:r>
                              <a:rPr lang="en-US" b="0" i="1" dirty="0" smtClean="0">
                                <a:latin typeface="Cambria Math" panose="02040503050406030204" pitchFamily="18" charset="0"/>
                              </a:rPr>
                              <m:t>−2</m:t>
                            </m:r>
                          </m:e>
                        </m:d>
                        <m:r>
                          <a:rPr lang="en-US" b="0" i="1" dirty="0" smtClean="0">
                            <a:latin typeface="Cambria Math" panose="02040503050406030204" pitchFamily="18" charset="0"/>
                          </a:rPr>
                          <m:t>+ …+1</m:t>
                        </m:r>
                      </m:e>
                    </m:d>
                    <m:r>
                      <a:rPr lang="en-US" i="1" dirty="0">
                        <a:latin typeface="Cambria Math" panose="02040503050406030204" pitchFamily="18" charset="0"/>
                      </a:rPr>
                      <m:t>=</m:t>
                    </m:r>
                    <m:sSub>
                      <m:sSubPr>
                        <m:ctrlPr>
                          <a:rPr lang="en-US" i="1" dirty="0">
                            <a:latin typeface="Cambria Math" panose="02040503050406030204" pitchFamily="18" charset="0"/>
                          </a:rPr>
                        </m:ctrlPr>
                      </m:sSubPr>
                      <m:e>
                        <m:r>
                          <a:rPr lang="en-US" i="1" dirty="0">
                            <a:latin typeface="Cambria Math" panose="02040503050406030204" pitchFamily="18" charset="0"/>
                          </a:rPr>
                          <m:t>𝐶</m:t>
                        </m:r>
                      </m:e>
                      <m:sub>
                        <m:r>
                          <a:rPr lang="en-US" b="0" i="1" dirty="0" smtClean="0">
                            <a:latin typeface="Cambria Math" panose="02040503050406030204" pitchFamily="18" charset="0"/>
                          </a:rPr>
                          <m:t>2</m:t>
                        </m:r>
                      </m:sub>
                    </m:sSub>
                    <m:f>
                      <m:fPr>
                        <m:ctrlPr>
                          <a:rPr lang="en-US" i="1" dirty="0">
                            <a:latin typeface="Cambria Math" panose="02040503050406030204" pitchFamily="18" charset="0"/>
                          </a:rPr>
                        </m:ctrlPr>
                      </m:fPr>
                      <m:num>
                        <m:r>
                          <a:rPr lang="en-US" i="1" dirty="0">
                            <a:latin typeface="Cambria Math" panose="02040503050406030204" pitchFamily="18" charset="0"/>
                          </a:rPr>
                          <m:t>𝑁</m:t>
                        </m:r>
                        <m:r>
                          <a:rPr lang="en-US" i="1" dirty="0">
                            <a:latin typeface="Cambria Math" panose="02040503050406030204" pitchFamily="18" charset="0"/>
                          </a:rPr>
                          <m:t>(</m:t>
                        </m:r>
                        <m:r>
                          <a:rPr lang="en-US" i="1" dirty="0">
                            <a:latin typeface="Cambria Math" panose="02040503050406030204" pitchFamily="18" charset="0"/>
                          </a:rPr>
                          <m:t>𝑁</m:t>
                        </m:r>
                        <m:r>
                          <a:rPr lang="en-US" i="1" dirty="0">
                            <a:latin typeface="Cambria Math" panose="02040503050406030204" pitchFamily="18" charset="0"/>
                          </a:rPr>
                          <m:t>−1)</m:t>
                        </m:r>
                      </m:num>
                      <m:den>
                        <m:r>
                          <a:rPr lang="en-US" i="1" dirty="0">
                            <a:latin typeface="Cambria Math" panose="02040503050406030204" pitchFamily="18" charset="0"/>
                          </a:rPr>
                          <m:t>2</m:t>
                        </m:r>
                        <m:r>
                          <m:rPr>
                            <m:nor/>
                          </m:rPr>
                          <a:rPr lang="en-GB" dirty="0"/>
                          <m:t> </m:t>
                        </m:r>
                      </m:den>
                    </m:f>
                  </m:oMath>
                </a14:m>
                <a:endParaRPr lang="en-GB" dirty="0"/>
              </a:p>
            </p:txBody>
          </p:sp>
        </mc:Choice>
        <mc:Fallback xmlns="">
          <p:sp>
            <p:nvSpPr>
              <p:cNvPr id="52" name="文本框 51"/>
              <p:cNvSpPr txBox="1">
                <a:spLocks noRot="1" noChangeAspect="1" noMove="1" noResize="1" noEditPoints="1" noAdjustHandles="1" noChangeArrowheads="1" noChangeShapeType="1" noTextEdit="1"/>
              </p:cNvSpPr>
              <p:nvPr/>
            </p:nvSpPr>
            <p:spPr>
              <a:xfrm>
                <a:off x="100882" y="5797388"/>
                <a:ext cx="6528518" cy="541430"/>
              </a:xfrm>
              <a:prstGeom prst="rect">
                <a:avLst/>
              </a:prstGeom>
              <a:blipFill rotWithShape="0">
                <a:blip r:embed="rId7" cstate="print"/>
                <a:stretch>
                  <a:fillRect l="-1027" b="-6742"/>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55" name="文本框 54"/>
              <p:cNvSpPr txBox="1"/>
              <p:nvPr/>
            </p:nvSpPr>
            <p:spPr>
              <a:xfrm>
                <a:off x="939800" y="6286308"/>
                <a:ext cx="3023648" cy="541430"/>
              </a:xfrm>
              <a:prstGeom prst="rect">
                <a:avLst/>
              </a:prstGeom>
              <a:solidFill>
                <a:schemeClr val="bg1"/>
              </a:solidFill>
            </p:spPr>
            <p:txBody>
              <a:bodyPr wrap="none" rtlCol="0">
                <a:spAutoFit/>
              </a:bodyPr>
              <a:lstStyle/>
              <a:p>
                <a:r>
                  <a:rPr lang="en-US" dirty="0" smtClean="0"/>
                  <a:t>Total:</a:t>
                </a:r>
                <a14:m>
                  <m:oMath xmlns:m="http://schemas.openxmlformats.org/officeDocument/2006/math">
                    <m:sSub>
                      <m:sSubPr>
                        <m:ctrlPr>
                          <a:rPr lang="en-US" i="1" dirty="0">
                            <a:latin typeface="Cambria Math" panose="02040503050406030204" pitchFamily="18" charset="0"/>
                          </a:rPr>
                        </m:ctrlPr>
                      </m:sSubPr>
                      <m:e>
                        <m:r>
                          <a:rPr lang="en-US" b="0" i="1" dirty="0" smtClean="0">
                            <a:latin typeface="Cambria Math" panose="02040503050406030204" pitchFamily="18" charset="0"/>
                          </a:rPr>
                          <m:t> (</m:t>
                        </m:r>
                        <m:r>
                          <a:rPr lang="en-US" i="1" dirty="0">
                            <a:latin typeface="Cambria Math" panose="02040503050406030204" pitchFamily="18" charset="0"/>
                          </a:rPr>
                          <m:t>𝐶</m:t>
                        </m:r>
                      </m:e>
                      <m:sub>
                        <m:r>
                          <a:rPr lang="en-US" i="1" dirty="0">
                            <a:latin typeface="Cambria Math" panose="02040503050406030204" pitchFamily="18" charset="0"/>
                          </a:rPr>
                          <m:t>1</m:t>
                        </m:r>
                      </m:sub>
                    </m:sSub>
                    <m:r>
                      <a:rPr lang="en-US" b="0" i="1" dirty="0" smtClean="0">
                        <a:latin typeface="Cambria Math" panose="02040503050406030204" pitchFamily="18" charset="0"/>
                      </a:rPr>
                      <m:t>+</m:t>
                    </m:r>
                    <m:sSub>
                      <m:sSubPr>
                        <m:ctrlPr>
                          <a:rPr lang="en-US" b="0" i="1" dirty="0" smtClean="0">
                            <a:latin typeface="Cambria Math" panose="02040503050406030204" pitchFamily="18" charset="0"/>
                          </a:rPr>
                        </m:ctrlPr>
                      </m:sSubPr>
                      <m:e>
                        <m:r>
                          <a:rPr lang="en-US" b="0" i="1" dirty="0" smtClean="0">
                            <a:latin typeface="Cambria Math" panose="02040503050406030204" pitchFamily="18" charset="0"/>
                          </a:rPr>
                          <m:t>𝐶</m:t>
                        </m:r>
                      </m:e>
                      <m:sub>
                        <m:r>
                          <a:rPr lang="en-US" b="0" i="1" dirty="0" smtClean="0">
                            <a:latin typeface="Cambria Math" panose="02040503050406030204" pitchFamily="18" charset="0"/>
                          </a:rPr>
                          <m:t>2</m:t>
                        </m:r>
                      </m:sub>
                    </m:sSub>
                    <m:r>
                      <a:rPr lang="en-US" b="0" i="1" dirty="0" smtClean="0">
                        <a:latin typeface="Cambria Math" panose="02040503050406030204" pitchFamily="18" charset="0"/>
                      </a:rPr>
                      <m:t>)</m:t>
                    </m:r>
                    <m:f>
                      <m:fPr>
                        <m:ctrlPr>
                          <a:rPr lang="en-US" i="1" dirty="0">
                            <a:latin typeface="Cambria Math" panose="02040503050406030204" pitchFamily="18" charset="0"/>
                          </a:rPr>
                        </m:ctrlPr>
                      </m:fPr>
                      <m:num>
                        <m:r>
                          <a:rPr lang="en-US" i="1" dirty="0">
                            <a:latin typeface="Cambria Math" panose="02040503050406030204" pitchFamily="18" charset="0"/>
                          </a:rPr>
                          <m:t>𝑁</m:t>
                        </m:r>
                        <m:r>
                          <a:rPr lang="en-US" i="1" dirty="0">
                            <a:latin typeface="Cambria Math" panose="02040503050406030204" pitchFamily="18" charset="0"/>
                          </a:rPr>
                          <m:t>(</m:t>
                        </m:r>
                        <m:r>
                          <a:rPr lang="en-US" i="1" dirty="0">
                            <a:latin typeface="Cambria Math" panose="02040503050406030204" pitchFamily="18" charset="0"/>
                          </a:rPr>
                          <m:t>𝑁</m:t>
                        </m:r>
                        <m:r>
                          <a:rPr lang="en-US" i="1" dirty="0">
                            <a:latin typeface="Cambria Math" panose="02040503050406030204" pitchFamily="18" charset="0"/>
                          </a:rPr>
                          <m:t>−1)</m:t>
                        </m:r>
                      </m:num>
                      <m:den>
                        <m:r>
                          <a:rPr lang="en-US" i="1" dirty="0">
                            <a:latin typeface="Cambria Math" panose="02040503050406030204" pitchFamily="18" charset="0"/>
                          </a:rPr>
                          <m:t>2</m:t>
                        </m:r>
                        <m:r>
                          <m:rPr>
                            <m:nor/>
                          </m:rPr>
                          <a:rPr lang="en-GB" dirty="0"/>
                          <m:t> </m:t>
                        </m:r>
                      </m:den>
                    </m:f>
                    <m:r>
                      <a:rPr lang="en-US" b="0" i="1" dirty="0" smtClean="0">
                        <a:latin typeface="Cambria Math" panose="02040503050406030204" pitchFamily="18" charset="0"/>
                      </a:rPr>
                      <m:t>+</m:t>
                    </m:r>
                    <m:r>
                      <a:rPr lang="en-US" b="0" i="1" dirty="0" smtClean="0">
                        <a:latin typeface="Cambria Math" panose="02040503050406030204" pitchFamily="18" charset="0"/>
                      </a:rPr>
                      <m:t>𝑘</m:t>
                    </m:r>
                  </m:oMath>
                </a14:m>
                <a:r>
                  <a:rPr lang="en-GB" dirty="0" smtClean="0"/>
                  <a:t> </a:t>
                </a:r>
                <a:endParaRPr lang="en-GB" dirty="0"/>
              </a:p>
            </p:txBody>
          </p:sp>
        </mc:Choice>
        <mc:Fallback xmlns="">
          <p:sp>
            <p:nvSpPr>
              <p:cNvPr id="55" name="文本框 54"/>
              <p:cNvSpPr txBox="1">
                <a:spLocks noRot="1" noChangeAspect="1" noMove="1" noResize="1" noEditPoints="1" noAdjustHandles="1" noChangeArrowheads="1" noChangeShapeType="1" noTextEdit="1"/>
              </p:cNvSpPr>
              <p:nvPr/>
            </p:nvSpPr>
            <p:spPr>
              <a:xfrm>
                <a:off x="939800" y="6286308"/>
                <a:ext cx="3023648" cy="541430"/>
              </a:xfrm>
              <a:prstGeom prst="rect">
                <a:avLst/>
              </a:prstGeom>
              <a:blipFill rotWithShape="0">
                <a:blip r:embed="rId8" cstate="print"/>
                <a:stretch>
                  <a:fillRect l="-2016" b="-6742"/>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56" name="矩形 55"/>
              <p:cNvSpPr/>
              <p:nvPr/>
            </p:nvSpPr>
            <p:spPr>
              <a:xfrm>
                <a:off x="4197424" y="6364218"/>
                <a:ext cx="967444" cy="400110"/>
              </a:xfrm>
              <a:prstGeom prst="rect">
                <a:avLst/>
              </a:prstGeom>
              <a:solidFill>
                <a:schemeClr val="bg1"/>
              </a:solidFill>
            </p:spPr>
            <p:txBody>
              <a:bodyPr wrap="none">
                <a:spAutoFit/>
              </a:bodyPr>
              <a:lstStyle/>
              <a:p>
                <a:pPr/>
                <a14:m>
                  <m:oMathPara xmlns:m="http://schemas.openxmlformats.org/officeDocument/2006/math">
                    <m:oMathParaPr>
                      <m:jc m:val="centerGroup"/>
                    </m:oMathParaPr>
                    <m:oMath xmlns:m="http://schemas.openxmlformats.org/officeDocument/2006/math">
                      <m:r>
                        <a:rPr lang="en-US" i="1" smtClean="0">
                          <a:latin typeface="Cambria Math" panose="02040503050406030204" pitchFamily="18" charset="0"/>
                        </a:rPr>
                        <m:t>𝑂</m:t>
                      </m:r>
                      <m:r>
                        <a:rPr lang="en-US" b="0" i="1" smtClean="0">
                          <a:latin typeface="Cambria Math" panose="02040503050406030204" pitchFamily="18" charset="0"/>
                        </a:rPr>
                        <m:t>(</m:t>
                      </m:r>
                      <m:sSup>
                        <m:sSupPr>
                          <m:ctrlPr>
                            <a:rPr lang="en-US" b="0" i="1" smtClean="0">
                              <a:latin typeface="Cambria Math" panose="02040503050406030204" pitchFamily="18" charset="0"/>
                            </a:rPr>
                          </m:ctrlPr>
                        </m:sSupPr>
                        <m:e>
                          <m:r>
                            <a:rPr lang="en-US" b="0" i="1" smtClean="0">
                              <a:latin typeface="Cambria Math" panose="02040503050406030204" pitchFamily="18" charset="0"/>
                            </a:rPr>
                            <m:t>𝑁</m:t>
                          </m:r>
                        </m:e>
                        <m:sup>
                          <m:r>
                            <a:rPr lang="en-US" b="0" i="1" smtClean="0">
                              <a:latin typeface="Cambria Math" panose="02040503050406030204" pitchFamily="18" charset="0"/>
                            </a:rPr>
                            <m:t>2</m:t>
                          </m:r>
                        </m:sup>
                      </m:sSup>
                      <m:r>
                        <a:rPr lang="en-US" i="1">
                          <a:latin typeface="Cambria Math" panose="02040503050406030204" pitchFamily="18" charset="0"/>
                        </a:rPr>
                        <m:t>)</m:t>
                      </m:r>
                    </m:oMath>
                  </m:oMathPara>
                </a14:m>
                <a:endParaRPr lang="en-GB" dirty="0"/>
              </a:p>
            </p:txBody>
          </p:sp>
        </mc:Choice>
        <mc:Fallback xmlns="">
          <p:sp>
            <p:nvSpPr>
              <p:cNvPr id="56" name="矩形 55"/>
              <p:cNvSpPr>
                <a:spLocks noRot="1" noChangeAspect="1" noMove="1" noResize="1" noEditPoints="1" noAdjustHandles="1" noChangeArrowheads="1" noChangeShapeType="1" noTextEdit="1"/>
              </p:cNvSpPr>
              <p:nvPr/>
            </p:nvSpPr>
            <p:spPr>
              <a:xfrm>
                <a:off x="4197424" y="6364218"/>
                <a:ext cx="967444" cy="400110"/>
              </a:xfrm>
              <a:prstGeom prst="rect">
                <a:avLst/>
              </a:prstGeom>
              <a:blipFill rotWithShape="0">
                <a:blip r:embed="rId9" cstate="print"/>
                <a:stretch>
                  <a:fillRect b="-16667"/>
                </a:stretch>
              </a:blipFill>
            </p:spPr>
            <p:txBody>
              <a:bodyPr/>
              <a:lstStyle/>
              <a:p>
                <a:r>
                  <a:rPr lang="en-GB">
                    <a:noFill/>
                  </a:rPr>
                  <a:t> </a:t>
                </a:r>
              </a:p>
            </p:txBody>
          </p:sp>
        </mc:Fallback>
      </mc:AlternateContent>
      <p:cxnSp>
        <p:nvCxnSpPr>
          <p:cNvPr id="58" name="直接箭头连接符 57"/>
          <p:cNvCxnSpPr/>
          <p:nvPr/>
        </p:nvCxnSpPr>
        <p:spPr bwMode="auto">
          <a:xfrm>
            <a:off x="3873500" y="6557023"/>
            <a:ext cx="362024" cy="7250"/>
          </a:xfrm>
          <a:prstGeom prst="straightConnector1">
            <a:avLst/>
          </a:prstGeom>
          <a:solidFill>
            <a:schemeClr val="bg1"/>
          </a:solidFill>
          <a:ln w="38100" cap="flat" cmpd="sng" algn="ctr">
            <a:solidFill>
              <a:srgbClr val="FF0000"/>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aphicFrame>
        <p:nvGraphicFramePr>
          <p:cNvPr id="59" name="表格 58"/>
          <p:cNvGraphicFramePr>
            <a:graphicFrameLocks noGrp="1"/>
          </p:cNvGraphicFramePr>
          <p:nvPr>
            <p:extLst>
              <p:ext uri="{D42A27DB-BD31-4B8C-83A1-F6EECF244321}">
                <p14:modId xmlns:p14="http://schemas.microsoft.com/office/powerpoint/2010/main" val="435729362"/>
              </p:ext>
            </p:extLst>
          </p:nvPr>
        </p:nvGraphicFramePr>
        <p:xfrm>
          <a:off x="6864649" y="5330575"/>
          <a:ext cx="2095500" cy="410888"/>
        </p:xfrm>
        <a:graphic>
          <a:graphicData uri="http://schemas.openxmlformats.org/drawingml/2006/table">
            <a:tbl>
              <a:tblPr firstRow="1" bandRow="1">
                <a:tableStyleId>{0505E3EF-67EA-436B-97B2-0124C06EBD24}</a:tableStyleId>
              </a:tblPr>
              <a:tblGrid>
                <a:gridCol w="2095500"/>
              </a:tblGrid>
              <a:tr h="410888">
                <a:tc>
                  <a:txBody>
                    <a:bodyPr/>
                    <a:lstStyle/>
                    <a:p>
                      <a:pPr algn="ctr">
                        <a:spcBef>
                          <a:spcPts val="0"/>
                        </a:spcBef>
                      </a:pPr>
                      <a:r>
                        <a:rPr lang="en-US" dirty="0" smtClean="0">
                          <a:latin typeface="Arial" charset="0"/>
                          <a:ea typeface="黑体" pitchFamily="2" charset="-122"/>
                        </a:rPr>
                        <a:t>Memory usage </a:t>
                      </a:r>
                      <a:endParaRPr kumimoji="0" lang="en-GB" sz="1800" b="0" i="0" u="none" strike="noStrike" cap="none" normalizeH="0" baseline="0" dirty="0" smtClean="0">
                        <a:ln>
                          <a:noFill/>
                        </a:ln>
                        <a:solidFill>
                          <a:schemeClr val="tx1"/>
                        </a:solidFill>
                        <a:effectLst/>
                        <a:latin typeface="Arial" charset="0"/>
                        <a:ea typeface="黑体" pitchFamily="2" charset="-122"/>
                      </a:endParaRPr>
                    </a:p>
                  </a:txBody>
                  <a:tcPr anchor="ctr">
                    <a:solidFill>
                      <a:schemeClr val="accent4">
                        <a:lumMod val="20000"/>
                        <a:lumOff val="80000"/>
                      </a:schemeClr>
                    </a:solidFill>
                  </a:tcPr>
                </a:tc>
              </a:tr>
            </a:tbl>
          </a:graphicData>
        </a:graphic>
      </p:graphicFrame>
      <p:sp>
        <p:nvSpPr>
          <p:cNvPr id="60" name="矩形 59"/>
          <p:cNvSpPr/>
          <p:nvPr/>
        </p:nvSpPr>
        <p:spPr>
          <a:xfrm>
            <a:off x="4572000" y="1676400"/>
            <a:ext cx="4552874" cy="3554819"/>
          </a:xfrm>
          <a:prstGeom prst="rect">
            <a:avLst/>
          </a:prstGeom>
        </p:spPr>
        <p:style>
          <a:lnRef idx="2">
            <a:schemeClr val="accent3"/>
          </a:lnRef>
          <a:fillRef idx="1">
            <a:schemeClr val="lt1"/>
          </a:fillRef>
          <a:effectRef idx="0">
            <a:schemeClr val="accent3"/>
          </a:effectRef>
          <a:fontRef idx="minor">
            <a:schemeClr val="dk1"/>
          </a:fontRef>
        </p:style>
        <p:txBody>
          <a:bodyPr wrap="square">
            <a:spAutoFit/>
          </a:bodyPr>
          <a:lstStyle/>
          <a:p>
            <a:pPr defTabSz="540000">
              <a:spcBef>
                <a:spcPts val="600"/>
              </a:spcBef>
            </a:pPr>
            <a:r>
              <a:rPr lang="en-GB" sz="1800" dirty="0" smtClean="0"/>
              <a:t>N </a:t>
            </a:r>
            <a:r>
              <a:rPr lang="en-GB" sz="1800" dirty="0"/>
              <a:t>= </a:t>
            </a:r>
            <a:r>
              <a:rPr lang="en-GB" sz="1800" dirty="0" smtClean="0"/>
              <a:t>LENGTH(</a:t>
            </a:r>
            <a:r>
              <a:rPr lang="en-GB" sz="1800" dirty="0" err="1"/>
              <a:t>Arr</a:t>
            </a:r>
            <a:r>
              <a:rPr lang="en-GB" sz="1800" dirty="0" smtClean="0"/>
              <a:t>)</a:t>
            </a:r>
            <a:endParaRPr lang="en-GB" sz="1800" dirty="0"/>
          </a:p>
          <a:p>
            <a:pPr defTabSz="540000">
              <a:spcBef>
                <a:spcPts val="600"/>
              </a:spcBef>
            </a:pPr>
            <a:r>
              <a:rPr lang="en-GB" sz="1800" b="1" dirty="0">
                <a:solidFill>
                  <a:srgbClr val="3366FF"/>
                </a:solidFill>
              </a:rPr>
              <a:t>FOR</a:t>
            </a:r>
            <a:r>
              <a:rPr lang="en-GB" sz="1800" dirty="0"/>
              <a:t> </a:t>
            </a:r>
            <a:r>
              <a:rPr lang="en-GB" sz="1800" dirty="0" err="1"/>
              <a:t>i</a:t>
            </a:r>
            <a:r>
              <a:rPr lang="en-GB" sz="1800" dirty="0"/>
              <a:t> = 1 </a:t>
            </a:r>
            <a:r>
              <a:rPr lang="en-GB" sz="1800" b="1" dirty="0">
                <a:solidFill>
                  <a:srgbClr val="3366FF"/>
                </a:solidFill>
              </a:rPr>
              <a:t>TO</a:t>
            </a:r>
            <a:r>
              <a:rPr lang="en-GB" sz="1800" dirty="0">
                <a:solidFill>
                  <a:srgbClr val="3366FF"/>
                </a:solidFill>
              </a:rPr>
              <a:t> </a:t>
            </a:r>
            <a:r>
              <a:rPr lang="en-GB" sz="1800" dirty="0"/>
              <a:t>N-1</a:t>
            </a:r>
          </a:p>
          <a:p>
            <a:pPr defTabSz="540000">
              <a:spcBef>
                <a:spcPts val="600"/>
              </a:spcBef>
            </a:pPr>
            <a:r>
              <a:rPr lang="en-GB" sz="1800" dirty="0"/>
              <a:t>	</a:t>
            </a:r>
            <a:r>
              <a:rPr lang="en-GB" sz="1800" b="1" dirty="0">
                <a:solidFill>
                  <a:srgbClr val="3366FF"/>
                </a:solidFill>
              </a:rPr>
              <a:t>FOR</a:t>
            </a:r>
            <a:r>
              <a:rPr lang="en-GB" sz="1800" dirty="0"/>
              <a:t> j = 1 </a:t>
            </a:r>
            <a:r>
              <a:rPr lang="en-GB" sz="1800" b="1" dirty="0">
                <a:solidFill>
                  <a:srgbClr val="3366FF"/>
                </a:solidFill>
              </a:rPr>
              <a:t>To</a:t>
            </a:r>
            <a:r>
              <a:rPr lang="en-GB" sz="1800" dirty="0"/>
              <a:t> </a:t>
            </a:r>
            <a:r>
              <a:rPr lang="en-GB" sz="1800" dirty="0" smtClean="0"/>
              <a:t>N-</a:t>
            </a:r>
            <a:r>
              <a:rPr lang="en-GB" sz="1800" dirty="0" err="1" smtClean="0"/>
              <a:t>i</a:t>
            </a:r>
            <a:endParaRPr lang="en-GB" sz="1800" dirty="0"/>
          </a:p>
          <a:p>
            <a:pPr defTabSz="540000">
              <a:spcBef>
                <a:spcPts val="600"/>
              </a:spcBef>
            </a:pPr>
            <a:r>
              <a:rPr lang="en-GB" sz="1800" dirty="0"/>
              <a:t>		</a:t>
            </a:r>
            <a:r>
              <a:rPr lang="en-GB" sz="1800" b="1" dirty="0">
                <a:solidFill>
                  <a:srgbClr val="3366FF"/>
                </a:solidFill>
              </a:rPr>
              <a:t>IF</a:t>
            </a:r>
            <a:r>
              <a:rPr lang="en-GB" sz="1800" dirty="0"/>
              <a:t> </a:t>
            </a:r>
            <a:r>
              <a:rPr lang="en-GB" sz="1800" dirty="0" err="1"/>
              <a:t>Arr</a:t>
            </a:r>
            <a:r>
              <a:rPr lang="en-GB" sz="1800" dirty="0"/>
              <a:t> </a:t>
            </a:r>
            <a:r>
              <a:rPr lang="en-GB" sz="1800" dirty="0" smtClean="0"/>
              <a:t>[</a:t>
            </a:r>
            <a:r>
              <a:rPr lang="en-GB" sz="1800" dirty="0"/>
              <a:t>j] &gt; </a:t>
            </a:r>
            <a:r>
              <a:rPr lang="en-GB" sz="1800" dirty="0" err="1"/>
              <a:t>Arr</a:t>
            </a:r>
            <a:r>
              <a:rPr lang="en-GB" sz="1800" dirty="0"/>
              <a:t> </a:t>
            </a:r>
            <a:r>
              <a:rPr lang="en-GB" sz="1800" dirty="0" smtClean="0"/>
              <a:t>[</a:t>
            </a:r>
            <a:r>
              <a:rPr lang="en-GB" sz="1800" dirty="0"/>
              <a:t>j+1]</a:t>
            </a:r>
          </a:p>
          <a:p>
            <a:pPr defTabSz="540000">
              <a:spcBef>
                <a:spcPts val="600"/>
              </a:spcBef>
            </a:pPr>
            <a:r>
              <a:rPr lang="en-GB" sz="1800" dirty="0"/>
              <a:t>			Temp = </a:t>
            </a:r>
            <a:r>
              <a:rPr lang="en-GB" sz="1800" dirty="0" err="1"/>
              <a:t>Arr</a:t>
            </a:r>
            <a:r>
              <a:rPr lang="en-GB" sz="1800" dirty="0"/>
              <a:t> </a:t>
            </a:r>
            <a:r>
              <a:rPr lang="en-GB" sz="1800" dirty="0" smtClean="0"/>
              <a:t>[</a:t>
            </a:r>
            <a:r>
              <a:rPr lang="en-GB" sz="1800" dirty="0"/>
              <a:t>j]</a:t>
            </a:r>
          </a:p>
          <a:p>
            <a:pPr defTabSz="540000">
              <a:spcBef>
                <a:spcPts val="600"/>
              </a:spcBef>
            </a:pPr>
            <a:r>
              <a:rPr lang="en-GB" sz="1800" dirty="0"/>
              <a:t>			</a:t>
            </a:r>
            <a:r>
              <a:rPr lang="en-GB" sz="1800" dirty="0" err="1"/>
              <a:t>Arr</a:t>
            </a:r>
            <a:r>
              <a:rPr lang="en-GB" sz="1800" dirty="0"/>
              <a:t> </a:t>
            </a:r>
            <a:r>
              <a:rPr lang="en-GB" sz="1800" dirty="0" smtClean="0"/>
              <a:t>[</a:t>
            </a:r>
            <a:r>
              <a:rPr lang="en-GB" sz="1800" dirty="0"/>
              <a:t>j] = </a:t>
            </a:r>
            <a:r>
              <a:rPr lang="en-GB" sz="1800" dirty="0" err="1"/>
              <a:t>Arr</a:t>
            </a:r>
            <a:r>
              <a:rPr lang="en-GB" sz="1800" dirty="0"/>
              <a:t> </a:t>
            </a:r>
            <a:r>
              <a:rPr lang="en-GB" sz="1800" dirty="0" smtClean="0"/>
              <a:t>[</a:t>
            </a:r>
            <a:r>
              <a:rPr lang="en-GB" sz="1800" dirty="0"/>
              <a:t>j+1]</a:t>
            </a:r>
          </a:p>
          <a:p>
            <a:pPr defTabSz="540000">
              <a:spcBef>
                <a:spcPts val="600"/>
              </a:spcBef>
            </a:pPr>
            <a:r>
              <a:rPr lang="en-GB" sz="1800" dirty="0"/>
              <a:t>			</a:t>
            </a:r>
            <a:r>
              <a:rPr lang="en-GB" sz="1800" dirty="0" err="1"/>
              <a:t>Arr</a:t>
            </a:r>
            <a:r>
              <a:rPr lang="en-GB" sz="1800" dirty="0"/>
              <a:t> </a:t>
            </a:r>
            <a:r>
              <a:rPr lang="en-GB" sz="1800" dirty="0" smtClean="0"/>
              <a:t>[</a:t>
            </a:r>
            <a:r>
              <a:rPr lang="en-GB" sz="1800" dirty="0"/>
              <a:t>j+1] = Temp</a:t>
            </a:r>
          </a:p>
          <a:p>
            <a:pPr defTabSz="540000">
              <a:spcBef>
                <a:spcPts val="600"/>
              </a:spcBef>
            </a:pPr>
            <a:r>
              <a:rPr lang="en-GB" sz="1800" dirty="0"/>
              <a:t>		</a:t>
            </a:r>
            <a:r>
              <a:rPr lang="en-GB" sz="1800" b="1" dirty="0">
                <a:solidFill>
                  <a:srgbClr val="3366FF"/>
                </a:solidFill>
              </a:rPr>
              <a:t>ENDIF</a:t>
            </a:r>
          </a:p>
          <a:p>
            <a:pPr defTabSz="540000">
              <a:spcBef>
                <a:spcPts val="600"/>
              </a:spcBef>
            </a:pPr>
            <a:r>
              <a:rPr lang="en-GB" sz="1800" dirty="0"/>
              <a:t>	</a:t>
            </a:r>
            <a:r>
              <a:rPr lang="en-GB" sz="1800" b="1" dirty="0">
                <a:solidFill>
                  <a:srgbClr val="3366FF"/>
                </a:solidFill>
              </a:rPr>
              <a:t>ENDFOR</a:t>
            </a:r>
          </a:p>
          <a:p>
            <a:pPr defTabSz="540000">
              <a:spcBef>
                <a:spcPts val="600"/>
              </a:spcBef>
            </a:pPr>
            <a:r>
              <a:rPr lang="en-GB" sz="1800" b="1" dirty="0">
                <a:solidFill>
                  <a:srgbClr val="3366FF"/>
                </a:solidFill>
              </a:rPr>
              <a:t>ENDFOR</a:t>
            </a:r>
          </a:p>
        </p:txBody>
      </p:sp>
      <p:sp>
        <p:nvSpPr>
          <p:cNvPr id="61" name="右大括号 60"/>
          <p:cNvSpPr/>
          <p:nvPr/>
        </p:nvSpPr>
        <p:spPr bwMode="auto">
          <a:xfrm>
            <a:off x="7912399" y="3114963"/>
            <a:ext cx="228600" cy="948949"/>
          </a:xfrm>
          <a:prstGeom prst="rightBrace">
            <a:avLst/>
          </a:prstGeom>
          <a:solidFill>
            <a:schemeClr val="bg1"/>
          </a:solidFill>
          <a:ln w="38100" cap="flat" cmpd="sng" algn="ctr">
            <a:solidFill>
              <a:srgbClr val="FF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en-GB" sz="2000" b="0" i="0" u="none" strike="noStrike" cap="none" normalizeH="0" baseline="0" smtClean="0">
              <a:ln>
                <a:noFill/>
              </a:ln>
              <a:solidFill>
                <a:schemeClr val="tx1"/>
              </a:solidFill>
              <a:effectLst/>
              <a:latin typeface="Arial" charset="0"/>
              <a:ea typeface="黑体" pitchFamily="2" charset="-122"/>
            </a:endParaRPr>
          </a:p>
        </p:txBody>
      </p:sp>
      <p:sp>
        <p:nvSpPr>
          <p:cNvPr id="62" name="Rectangle 3"/>
          <p:cNvSpPr txBox="1">
            <a:spLocks noChangeArrowheads="1"/>
          </p:cNvSpPr>
          <p:nvPr/>
        </p:nvSpPr>
        <p:spPr bwMode="auto">
          <a:xfrm>
            <a:off x="8140999" y="3232764"/>
            <a:ext cx="951372" cy="609600"/>
          </a:xfrm>
          <a:prstGeom prst="rect">
            <a:avLst/>
          </a:prstGeom>
          <a:ln/>
          <a:extLst/>
        </p:spPr>
        <p:style>
          <a:lnRef idx="1">
            <a:schemeClr val="accent3"/>
          </a:lnRef>
          <a:fillRef idx="3">
            <a:schemeClr val="accent3"/>
          </a:fillRef>
          <a:effectRef idx="2">
            <a:schemeClr val="accent3"/>
          </a:effectRef>
          <a:fontRef idx="minor">
            <a:schemeClr val="lt1"/>
          </a:fontRef>
        </p:style>
        <p:txBody>
          <a:bodyPr vert="horz" wrap="square" lIns="91440" tIns="45720" rIns="91440" bIns="45720" numCol="1" anchor="ctr" anchorCtr="0" compatLnSpc="1">
            <a:prstTxWarp prst="textNoShape">
              <a:avLst/>
            </a:prstTxWarp>
          </a:bodyPr>
          <a:lstStyle/>
          <a:p>
            <a:pPr algn="ctr"/>
            <a:r>
              <a:rPr lang="en-US" altLang="zh-CN" b="1" dirty="0" smtClean="0">
                <a:solidFill>
                  <a:schemeClr val="bg1"/>
                </a:solidFill>
                <a:effectLst>
                  <a:outerShdw blurRad="38100" dist="38100" dir="2700000" algn="tl">
                    <a:srgbClr val="000000">
                      <a:alpha val="43137"/>
                    </a:srgbClr>
                  </a:outerShdw>
                </a:effectLst>
                <a:latin typeface="Arial" charset="0"/>
                <a:ea typeface="黑体" pitchFamily="2" charset="-122"/>
              </a:rPr>
              <a:t>Swap</a:t>
            </a:r>
          </a:p>
        </p:txBody>
      </p:sp>
      <p:sp>
        <p:nvSpPr>
          <p:cNvPr id="63" name="Rectangle 3"/>
          <p:cNvSpPr txBox="1">
            <a:spLocks noChangeArrowheads="1"/>
          </p:cNvSpPr>
          <p:nvPr/>
        </p:nvSpPr>
        <p:spPr bwMode="auto">
          <a:xfrm>
            <a:off x="7321925" y="2309660"/>
            <a:ext cx="1371600" cy="436016"/>
          </a:xfrm>
          <a:prstGeom prst="rect">
            <a:avLst/>
          </a:prstGeom>
          <a:ln/>
          <a:extLst/>
        </p:spPr>
        <p:style>
          <a:lnRef idx="1">
            <a:schemeClr val="accent3"/>
          </a:lnRef>
          <a:fillRef idx="3">
            <a:schemeClr val="accent3"/>
          </a:fillRef>
          <a:effectRef idx="2">
            <a:schemeClr val="accent3"/>
          </a:effectRef>
          <a:fontRef idx="minor">
            <a:schemeClr val="lt1"/>
          </a:fontRef>
        </p:style>
        <p:txBody>
          <a:bodyPr vert="horz" wrap="square" lIns="91440" tIns="45720" rIns="91440" bIns="45720" numCol="1" anchor="ctr" anchorCtr="0" compatLnSpc="1">
            <a:prstTxWarp prst="textNoShape">
              <a:avLst/>
            </a:prstTxWarp>
          </a:bodyPr>
          <a:lstStyle/>
          <a:p>
            <a:pPr algn="ctr"/>
            <a:r>
              <a:rPr lang="en-US" altLang="zh-CN" b="1" dirty="0" smtClean="0">
                <a:solidFill>
                  <a:schemeClr val="bg1"/>
                </a:solidFill>
                <a:effectLst>
                  <a:outerShdw blurRad="38100" dist="38100" dir="2700000" algn="tl">
                    <a:srgbClr val="000000">
                      <a:alpha val="43137"/>
                    </a:srgbClr>
                  </a:outerShdw>
                </a:effectLst>
                <a:latin typeface="Arial" charset="0"/>
                <a:ea typeface="黑体" pitchFamily="2" charset="-122"/>
              </a:rPr>
              <a:t>Compare</a:t>
            </a:r>
          </a:p>
        </p:txBody>
      </p:sp>
      <p:cxnSp>
        <p:nvCxnSpPr>
          <p:cNvPr id="64" name="肘形连接符 63"/>
          <p:cNvCxnSpPr>
            <a:endCxn id="63" idx="2"/>
          </p:cNvCxnSpPr>
          <p:nvPr/>
        </p:nvCxnSpPr>
        <p:spPr bwMode="auto">
          <a:xfrm flipV="1">
            <a:off x="7607111" y="2745676"/>
            <a:ext cx="400614" cy="193212"/>
          </a:xfrm>
          <a:prstGeom prst="bentConnector2">
            <a:avLst/>
          </a:prstGeom>
          <a:solidFill>
            <a:schemeClr val="bg1"/>
          </a:solidFill>
          <a:ln w="28575" cap="flat" cmpd="sng" algn="ctr">
            <a:solidFill>
              <a:srgbClr val="FF0000"/>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65" name="矩形 64"/>
          <p:cNvSpPr/>
          <p:nvPr/>
        </p:nvSpPr>
        <p:spPr>
          <a:xfrm>
            <a:off x="6741065" y="5777219"/>
            <a:ext cx="1082348" cy="400110"/>
          </a:xfrm>
          <a:prstGeom prst="rect">
            <a:avLst/>
          </a:prstGeom>
        </p:spPr>
        <p:txBody>
          <a:bodyPr wrap="none">
            <a:spAutoFit/>
          </a:bodyPr>
          <a:lstStyle/>
          <a:p>
            <a:r>
              <a:rPr lang="en-GB" dirty="0" smtClean="0"/>
              <a:t>In place</a:t>
            </a:r>
          </a:p>
        </p:txBody>
      </p:sp>
      <p:sp>
        <p:nvSpPr>
          <p:cNvPr id="66" name="矩形 65"/>
          <p:cNvSpPr/>
          <p:nvPr/>
        </p:nvSpPr>
        <p:spPr>
          <a:xfrm>
            <a:off x="7921718" y="5781042"/>
            <a:ext cx="1324850" cy="400110"/>
          </a:xfrm>
          <a:prstGeom prst="rect">
            <a:avLst/>
          </a:prstGeom>
        </p:spPr>
        <p:txBody>
          <a:bodyPr wrap="none">
            <a:spAutoFit/>
          </a:bodyPr>
          <a:lstStyle/>
          <a:p>
            <a:r>
              <a:rPr lang="en-US" dirty="0" err="1" smtClean="0"/>
              <a:t>N,i,j,Temp</a:t>
            </a:r>
            <a:endParaRPr lang="en-GB" dirty="0"/>
          </a:p>
        </p:txBody>
      </p:sp>
      <mc:AlternateContent xmlns:mc="http://schemas.openxmlformats.org/markup-compatibility/2006" xmlns:a14="http://schemas.microsoft.com/office/drawing/2010/main">
        <mc:Choice Requires="a14">
          <p:sp>
            <p:nvSpPr>
              <p:cNvPr id="69" name="矩形 68"/>
              <p:cNvSpPr/>
              <p:nvPr/>
            </p:nvSpPr>
            <p:spPr>
              <a:xfrm>
                <a:off x="7478131" y="6177329"/>
                <a:ext cx="788869" cy="400110"/>
              </a:xfrm>
              <a:prstGeom prst="rect">
                <a:avLst/>
              </a:prstGeom>
              <a:solidFill>
                <a:schemeClr val="bg1"/>
              </a:solidFill>
            </p:spPr>
            <p:txBody>
              <a:bodyPr wrap="none">
                <a:spAutoFit/>
              </a:bodyPr>
              <a:lstStyle/>
              <a:p>
                <a:pPr/>
                <a14:m>
                  <m:oMathPara xmlns:m="http://schemas.openxmlformats.org/officeDocument/2006/math">
                    <m:oMathParaPr>
                      <m:jc m:val="centerGroup"/>
                    </m:oMathParaPr>
                    <m:oMath xmlns:m="http://schemas.openxmlformats.org/officeDocument/2006/math">
                      <m:r>
                        <a:rPr lang="en-US" i="1" smtClean="0">
                          <a:latin typeface="Cambria Math" panose="02040503050406030204" pitchFamily="18" charset="0"/>
                        </a:rPr>
                        <m:t>𝑂</m:t>
                      </m:r>
                      <m:r>
                        <a:rPr lang="en-US" b="0" i="1" smtClean="0">
                          <a:latin typeface="Cambria Math" panose="02040503050406030204" pitchFamily="18" charset="0"/>
                        </a:rPr>
                        <m:t>(1</m:t>
                      </m:r>
                      <m:r>
                        <a:rPr lang="en-US" i="1">
                          <a:latin typeface="Cambria Math" panose="02040503050406030204" pitchFamily="18" charset="0"/>
                        </a:rPr>
                        <m:t>)</m:t>
                      </m:r>
                    </m:oMath>
                  </m:oMathPara>
                </a14:m>
                <a:endParaRPr lang="en-GB" dirty="0"/>
              </a:p>
            </p:txBody>
          </p:sp>
        </mc:Choice>
        <mc:Fallback xmlns="">
          <p:sp>
            <p:nvSpPr>
              <p:cNvPr id="69" name="矩形 68"/>
              <p:cNvSpPr>
                <a:spLocks noRot="1" noChangeAspect="1" noMove="1" noResize="1" noEditPoints="1" noAdjustHandles="1" noChangeArrowheads="1" noChangeShapeType="1" noTextEdit="1"/>
              </p:cNvSpPr>
              <p:nvPr/>
            </p:nvSpPr>
            <p:spPr>
              <a:xfrm>
                <a:off x="7478131" y="6177329"/>
                <a:ext cx="788869" cy="400110"/>
              </a:xfrm>
              <a:prstGeom prst="rect">
                <a:avLst/>
              </a:prstGeom>
              <a:blipFill rotWithShape="0">
                <a:blip r:embed="rId10" cstate="print"/>
                <a:stretch>
                  <a:fillRect b="-18182"/>
                </a:stretch>
              </a:blipFill>
            </p:spPr>
            <p:txBody>
              <a:bodyPr/>
              <a:lstStyle/>
              <a:p>
                <a:r>
                  <a:rPr lang="en-GB">
                    <a:noFill/>
                  </a:rPr>
                  <a:t> </a:t>
                </a:r>
              </a:p>
            </p:txBody>
          </p:sp>
        </mc:Fallback>
      </mc:AlternateContent>
      <p:sp>
        <p:nvSpPr>
          <p:cNvPr id="70" name="加号 69"/>
          <p:cNvSpPr/>
          <p:nvPr/>
        </p:nvSpPr>
        <p:spPr bwMode="auto">
          <a:xfrm>
            <a:off x="7734300" y="5803900"/>
            <a:ext cx="241702" cy="305211"/>
          </a:xfrm>
          <a:prstGeom prst="mathPlus">
            <a:avLst/>
          </a:prstGeom>
          <a:solidFill>
            <a:srgbClr val="FFFF00"/>
          </a:solidFill>
          <a:ln w="12700" cap="flat" cmpd="sng" algn="ctr">
            <a:solidFill>
              <a:srgbClr val="000066"/>
            </a:solid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en-GB" sz="2000" b="0" i="0" u="none" strike="noStrike" cap="none" normalizeH="0" baseline="0" smtClean="0">
              <a:ln>
                <a:noFill/>
              </a:ln>
              <a:solidFill>
                <a:schemeClr val="tx1"/>
              </a:solidFill>
              <a:effectLst/>
              <a:latin typeface="Arial" charset="0"/>
              <a:ea typeface="黑体" pitchFamily="2" charset="-122"/>
            </a:endParaRPr>
          </a:p>
        </p:txBody>
      </p:sp>
    </p:spTree>
    <p:extLst>
      <p:ext uri="{BB962C8B-B14F-4D97-AF65-F5344CB8AC3E}">
        <p14:creationId xmlns:p14="http://schemas.microsoft.com/office/powerpoint/2010/main" val="1558674746"/>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smtClean="0"/>
              <a:t>Performance Analysis</a:t>
            </a:r>
            <a:endParaRPr lang="en-GB" dirty="0"/>
          </a:p>
        </p:txBody>
      </p:sp>
      <mc:AlternateContent xmlns:mc="http://schemas.openxmlformats.org/markup-compatibility/2006" xmlns:a14="http://schemas.microsoft.com/office/drawing/2010/main">
        <mc:Choice Requires="a14">
          <p:sp>
            <p:nvSpPr>
              <p:cNvPr id="10" name="矩形 9"/>
              <p:cNvSpPr/>
              <p:nvPr/>
            </p:nvSpPr>
            <p:spPr>
              <a:xfrm>
                <a:off x="785359" y="1447800"/>
                <a:ext cx="6987041" cy="400110"/>
              </a:xfrm>
              <a:prstGeom prst="rect">
                <a:avLst/>
              </a:prstGeom>
            </p:spPr>
            <p:txBody>
              <a:bodyPr wrap="none">
                <a:spAutoFit/>
              </a:bodyPr>
              <a:lstStyle/>
              <a:p>
                <a:r>
                  <a:rPr lang="en-GB" dirty="0" smtClean="0"/>
                  <a:t>In terms of the size of the array(N): Big O notation -</a:t>
                </a:r>
                <a14:m>
                  <m:oMath xmlns:m="http://schemas.openxmlformats.org/officeDocument/2006/math">
                    <m:r>
                      <a:rPr lang="en-US" b="0" i="0" smtClean="0">
                        <a:latin typeface="Cambria Math" panose="02040503050406030204" pitchFamily="18" charset="0"/>
                      </a:rPr>
                      <m:t> </m:t>
                    </m:r>
                    <m:r>
                      <a:rPr lang="en-US" i="1">
                        <a:latin typeface="Cambria Math" panose="02040503050406030204" pitchFamily="18" charset="0"/>
                      </a:rPr>
                      <m:t>𝑂</m:t>
                    </m:r>
                    <m:r>
                      <a:rPr lang="en-US" i="1">
                        <a:latin typeface="Cambria Math" panose="02040503050406030204" pitchFamily="18" charset="0"/>
                      </a:rPr>
                      <m:t>(</m:t>
                    </m:r>
                    <m:r>
                      <a:rPr lang="en-US" i="1">
                        <a:latin typeface="Cambria Math" panose="02040503050406030204" pitchFamily="18" charset="0"/>
                      </a:rPr>
                      <m:t>𝑓</m:t>
                    </m:r>
                    <m:r>
                      <a:rPr lang="en-US" i="1">
                        <a:latin typeface="Cambria Math" panose="02040503050406030204" pitchFamily="18" charset="0"/>
                      </a:rPr>
                      <m:t>(</m:t>
                    </m:r>
                    <m:r>
                      <a:rPr lang="en-US" b="0" i="1" smtClean="0">
                        <a:latin typeface="Cambria Math" panose="02040503050406030204" pitchFamily="18" charset="0"/>
                      </a:rPr>
                      <m:t>𝑁</m:t>
                    </m:r>
                    <m:r>
                      <a:rPr lang="en-US" i="1">
                        <a:latin typeface="Cambria Math" panose="02040503050406030204" pitchFamily="18" charset="0"/>
                      </a:rPr>
                      <m:t>))</m:t>
                    </m:r>
                  </m:oMath>
                </a14:m>
                <a:endParaRPr lang="en-GB" dirty="0"/>
              </a:p>
            </p:txBody>
          </p:sp>
        </mc:Choice>
        <mc:Fallback xmlns="">
          <p:sp>
            <p:nvSpPr>
              <p:cNvPr id="10" name="矩形 9"/>
              <p:cNvSpPr>
                <a:spLocks noRot="1" noChangeAspect="1" noMove="1" noResize="1" noEditPoints="1" noAdjustHandles="1" noChangeArrowheads="1" noChangeShapeType="1" noTextEdit="1"/>
              </p:cNvSpPr>
              <p:nvPr/>
            </p:nvSpPr>
            <p:spPr>
              <a:xfrm>
                <a:off x="785359" y="1447800"/>
                <a:ext cx="6987041" cy="400110"/>
              </a:xfrm>
              <a:prstGeom prst="rect">
                <a:avLst/>
              </a:prstGeom>
              <a:blipFill rotWithShape="0">
                <a:blip r:embed="rId3"/>
                <a:stretch>
                  <a:fillRect l="-960" t="-7692" b="-27692"/>
                </a:stretch>
              </a:blipFill>
            </p:spPr>
            <p:txBody>
              <a:bodyPr/>
              <a:lstStyle/>
              <a:p>
                <a:r>
                  <a:rPr lang="en-GB">
                    <a:noFill/>
                  </a:rPr>
                  <a:t> </a:t>
                </a:r>
              </a:p>
            </p:txBody>
          </p:sp>
        </mc:Fallback>
      </mc:AlternateContent>
      <p:sp>
        <p:nvSpPr>
          <p:cNvPr id="17" name="Rectangle 3"/>
          <p:cNvSpPr txBox="1">
            <a:spLocks noChangeArrowheads="1"/>
          </p:cNvSpPr>
          <p:nvPr/>
        </p:nvSpPr>
        <p:spPr bwMode="auto">
          <a:xfrm>
            <a:off x="376419" y="3104724"/>
            <a:ext cx="1299981" cy="914400"/>
          </a:xfrm>
          <a:prstGeom prst="rect">
            <a:avLst/>
          </a:prstGeom>
          <a:ln/>
          <a:extLst/>
        </p:spPr>
        <p:style>
          <a:lnRef idx="1">
            <a:schemeClr val="accent3"/>
          </a:lnRef>
          <a:fillRef idx="3">
            <a:schemeClr val="accent3"/>
          </a:fillRef>
          <a:effectRef idx="2">
            <a:schemeClr val="accent3"/>
          </a:effectRef>
          <a:fontRef idx="minor">
            <a:schemeClr val="lt1"/>
          </a:fontRef>
        </p:style>
        <p:txBody>
          <a:bodyPr vert="horz" wrap="square" lIns="91440" tIns="45720" rIns="91440" bIns="45720" numCol="1" anchor="ctr" anchorCtr="0" compatLnSpc="1">
            <a:prstTxWarp prst="textNoShape">
              <a:avLst/>
            </a:prstTxWarp>
          </a:bodyPr>
          <a:lstStyle/>
          <a:p>
            <a:pPr algn="ctr"/>
            <a:r>
              <a:rPr lang="en-US" altLang="zh-CN" sz="1800" b="1" dirty="0" smtClean="0">
                <a:solidFill>
                  <a:schemeClr val="bg1"/>
                </a:solidFill>
                <a:effectLst>
                  <a:outerShdw blurRad="38100" dist="38100" dir="2700000" algn="tl">
                    <a:srgbClr val="000000">
                      <a:alpha val="43137"/>
                    </a:srgbClr>
                  </a:outerShdw>
                </a:effectLst>
                <a:latin typeface="Arial" charset="0"/>
                <a:ea typeface="黑体" pitchFamily="2" charset="-122"/>
              </a:rPr>
              <a:t>Insertion</a:t>
            </a:r>
          </a:p>
        </p:txBody>
      </p:sp>
      <p:sp>
        <p:nvSpPr>
          <p:cNvPr id="18" name="Rectangle 3"/>
          <p:cNvSpPr txBox="1">
            <a:spLocks noChangeArrowheads="1"/>
          </p:cNvSpPr>
          <p:nvPr/>
        </p:nvSpPr>
        <p:spPr bwMode="auto">
          <a:xfrm>
            <a:off x="391452" y="4095324"/>
            <a:ext cx="1268926" cy="914400"/>
          </a:xfrm>
          <a:prstGeom prst="rect">
            <a:avLst/>
          </a:prstGeom>
          <a:ln/>
          <a:extLst/>
        </p:spPr>
        <p:style>
          <a:lnRef idx="1">
            <a:schemeClr val="accent3"/>
          </a:lnRef>
          <a:fillRef idx="3">
            <a:schemeClr val="accent3"/>
          </a:fillRef>
          <a:effectRef idx="2">
            <a:schemeClr val="accent3"/>
          </a:effectRef>
          <a:fontRef idx="minor">
            <a:schemeClr val="lt1"/>
          </a:fontRef>
        </p:style>
        <p:txBody>
          <a:bodyPr vert="horz" wrap="square" lIns="91440" tIns="45720" rIns="91440" bIns="45720" numCol="1" anchor="ctr" anchorCtr="0" compatLnSpc="1">
            <a:prstTxWarp prst="textNoShape">
              <a:avLst/>
            </a:prstTxWarp>
          </a:bodyPr>
          <a:lstStyle/>
          <a:p>
            <a:pPr algn="ctr"/>
            <a:r>
              <a:rPr lang="en-US" altLang="zh-CN" sz="1800" b="1" dirty="0" smtClean="0">
                <a:solidFill>
                  <a:schemeClr val="bg1"/>
                </a:solidFill>
                <a:effectLst>
                  <a:outerShdw blurRad="38100" dist="38100" dir="2700000" algn="tl">
                    <a:srgbClr val="000000">
                      <a:alpha val="43137"/>
                    </a:srgbClr>
                  </a:outerShdw>
                </a:effectLst>
                <a:latin typeface="Arial" charset="0"/>
                <a:ea typeface="黑体" pitchFamily="2" charset="-122"/>
              </a:rPr>
              <a:t>Selection</a:t>
            </a:r>
          </a:p>
        </p:txBody>
      </p:sp>
      <p:sp>
        <p:nvSpPr>
          <p:cNvPr id="19" name="Rectangle 3"/>
          <p:cNvSpPr txBox="1">
            <a:spLocks noChangeArrowheads="1"/>
          </p:cNvSpPr>
          <p:nvPr/>
        </p:nvSpPr>
        <p:spPr bwMode="auto">
          <a:xfrm>
            <a:off x="391453" y="5085924"/>
            <a:ext cx="1268926" cy="838200"/>
          </a:xfrm>
          <a:prstGeom prst="rect">
            <a:avLst/>
          </a:prstGeom>
          <a:ln/>
          <a:extLst/>
        </p:spPr>
        <p:style>
          <a:lnRef idx="1">
            <a:schemeClr val="accent3"/>
          </a:lnRef>
          <a:fillRef idx="3">
            <a:schemeClr val="accent3"/>
          </a:fillRef>
          <a:effectRef idx="2">
            <a:schemeClr val="accent3"/>
          </a:effectRef>
          <a:fontRef idx="minor">
            <a:schemeClr val="lt1"/>
          </a:fontRef>
        </p:style>
        <p:txBody>
          <a:bodyPr vert="horz" wrap="square" lIns="91440" tIns="45720" rIns="91440" bIns="45720" numCol="1" anchor="ctr" anchorCtr="0" compatLnSpc="1">
            <a:prstTxWarp prst="textNoShape">
              <a:avLst/>
            </a:prstTxWarp>
          </a:bodyPr>
          <a:lstStyle/>
          <a:p>
            <a:pPr algn="ctr"/>
            <a:r>
              <a:rPr lang="en-US" altLang="zh-CN" sz="1800" b="1" dirty="0" smtClean="0">
                <a:solidFill>
                  <a:schemeClr val="bg1"/>
                </a:solidFill>
                <a:effectLst>
                  <a:outerShdw blurRad="38100" dist="38100" dir="2700000" algn="tl">
                    <a:srgbClr val="000000">
                      <a:alpha val="43137"/>
                    </a:srgbClr>
                  </a:outerShdw>
                </a:effectLst>
                <a:latin typeface="Arial" charset="0"/>
                <a:ea typeface="黑体" pitchFamily="2" charset="-122"/>
              </a:rPr>
              <a:t>Bubble</a:t>
            </a:r>
          </a:p>
        </p:txBody>
      </p:sp>
      <mc:AlternateContent xmlns:mc="http://schemas.openxmlformats.org/markup-compatibility/2006" xmlns:a14="http://schemas.microsoft.com/office/drawing/2010/main">
        <mc:Choice Requires="a14">
          <p:graphicFrame>
            <p:nvGraphicFramePr>
              <p:cNvPr id="16" name="表格 15"/>
              <p:cNvGraphicFramePr>
                <a:graphicFrameLocks noGrp="1"/>
              </p:cNvGraphicFramePr>
              <p:nvPr>
                <p:extLst>
                  <p:ext uri="{D42A27DB-BD31-4B8C-83A1-F6EECF244321}">
                    <p14:modId xmlns:p14="http://schemas.microsoft.com/office/powerpoint/2010/main" val="259628477"/>
                  </p:ext>
                </p:extLst>
              </p:nvPr>
            </p:nvGraphicFramePr>
            <p:xfrm>
              <a:off x="1632038" y="1860720"/>
              <a:ext cx="6140362" cy="4082880"/>
            </p:xfrm>
            <a:graphic>
              <a:graphicData uri="http://schemas.openxmlformats.org/drawingml/2006/table">
                <a:tbl>
                  <a:tblPr firstRow="1" bandRow="1">
                    <a:tableStyleId>{0505E3EF-67EA-436B-97B2-0124C06EBD24}</a:tableStyleId>
                  </a:tblPr>
                  <a:tblGrid>
                    <a:gridCol w="2177962"/>
                    <a:gridCol w="2209800"/>
                    <a:gridCol w="1752600"/>
                  </a:tblGrid>
                  <a:tr h="594360">
                    <a:tc gridSpan="2">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cap="none" normalizeH="0" baseline="0" dirty="0" smtClean="0">
                              <a:ln>
                                <a:noFill/>
                              </a:ln>
                              <a:solidFill>
                                <a:schemeClr val="tx1"/>
                              </a:solidFill>
                              <a:effectLst/>
                              <a:latin typeface="Arial" charset="0"/>
                              <a:ea typeface="黑体" pitchFamily="2" charset="-122"/>
                            </a:rPr>
                            <a:t>Computational</a:t>
                          </a:r>
                          <a:r>
                            <a:rPr kumimoji="0" lang="en-US" sz="1800" b="1" i="0" u="none" strike="noStrike" cap="none" normalizeH="0" dirty="0" smtClean="0">
                              <a:ln>
                                <a:noFill/>
                              </a:ln>
                              <a:solidFill>
                                <a:schemeClr val="tx1"/>
                              </a:solidFill>
                              <a:effectLst/>
                              <a:latin typeface="Arial" charset="0"/>
                              <a:ea typeface="黑体" pitchFamily="2" charset="-122"/>
                            </a:rPr>
                            <a:t> complexity </a:t>
                          </a:r>
                        </a:p>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cap="none" normalizeH="0" dirty="0" smtClean="0">
                              <a:ln>
                                <a:noFill/>
                              </a:ln>
                              <a:solidFill>
                                <a:schemeClr val="tx1"/>
                              </a:solidFill>
                              <a:effectLst/>
                              <a:latin typeface="Arial" charset="0"/>
                              <a:ea typeface="黑体" pitchFamily="2" charset="-122"/>
                            </a:rPr>
                            <a:t>Time usage</a:t>
                          </a:r>
                          <a:endParaRPr kumimoji="0" lang="en-GB" sz="1800" b="1" i="0" u="none" strike="noStrike" cap="none" normalizeH="0" baseline="0" dirty="0" smtClean="0">
                            <a:ln>
                              <a:noFill/>
                            </a:ln>
                            <a:solidFill>
                              <a:schemeClr val="tx1"/>
                            </a:solidFill>
                            <a:effectLst/>
                            <a:latin typeface="Arial" charset="0"/>
                            <a:ea typeface="黑体" pitchFamily="2" charset="-122"/>
                          </a:endParaRPr>
                        </a:p>
                      </a:txBody>
                      <a:tcPr anchor="ctr">
                        <a:lnB w="12700" cap="flat" cmpd="sng" algn="ctr">
                          <a:solidFill>
                            <a:schemeClr val="tx1"/>
                          </a:solidFill>
                          <a:prstDash val="solid"/>
                          <a:round/>
                          <a:headEnd type="none" w="med" len="med"/>
                          <a:tailEnd type="none" w="med" len="med"/>
                        </a:lnB>
                        <a:solidFill>
                          <a:schemeClr val="accent4">
                            <a:lumMod val="20000"/>
                            <a:lumOff val="80000"/>
                          </a:schemeClr>
                        </a:solidFill>
                      </a:tcPr>
                    </a:tc>
                    <a:tc hMerge="1">
                      <a:txBody>
                        <a:bodyPr/>
                        <a:lstStyle/>
                        <a:p>
                          <a:endParaRPr lang="en-GB" dirty="0"/>
                        </a:p>
                      </a:txBody>
                      <a:tcPr>
                        <a:lnB w="12700" cap="flat" cmpd="sng" algn="ctr">
                          <a:solidFill>
                            <a:schemeClr val="tx1"/>
                          </a:solidFill>
                          <a:prstDash val="solid"/>
                          <a:round/>
                          <a:headEnd type="none" w="med" len="med"/>
                          <a:tailEnd type="none" w="med" len="med"/>
                        </a:lnB>
                      </a:tcPr>
                    </a:tc>
                    <a:tc rowSpan="2">
                      <a:txBody>
                        <a:bodyPr/>
                        <a:lstStyle/>
                        <a:p>
                          <a:pPr marL="0" marR="0" indent="0" algn="ctr" defTabSz="914400" rtl="0" eaLnBrk="1" fontAlgn="base" latinLnBrk="0" hangingPunct="1">
                            <a:lnSpc>
                              <a:spcPct val="100000"/>
                            </a:lnSpc>
                            <a:spcBef>
                              <a:spcPts val="0"/>
                            </a:spcBef>
                            <a:spcAft>
                              <a:spcPct val="0"/>
                            </a:spcAft>
                            <a:buClrTx/>
                            <a:buSzTx/>
                            <a:buFontTx/>
                            <a:buNone/>
                            <a:tabLst/>
                          </a:pPr>
                          <a:r>
                            <a:rPr lang="en-US" dirty="0" smtClean="0">
                              <a:latin typeface="Arial" charset="0"/>
                              <a:ea typeface="黑体" pitchFamily="2" charset="-122"/>
                            </a:rPr>
                            <a:t>Space complexity</a:t>
                          </a:r>
                        </a:p>
                        <a:p>
                          <a:pPr algn="ctr">
                            <a:spcBef>
                              <a:spcPts val="0"/>
                            </a:spcBef>
                          </a:pPr>
                          <a:r>
                            <a:rPr lang="en-US" dirty="0" smtClean="0">
                              <a:latin typeface="Arial" charset="0"/>
                              <a:ea typeface="黑体" pitchFamily="2" charset="-122"/>
                            </a:rPr>
                            <a:t>Memory usage </a:t>
                          </a:r>
                          <a:endParaRPr kumimoji="0" lang="en-GB" sz="1800" b="0" i="0" u="none" strike="noStrike" cap="none" normalizeH="0" baseline="0" dirty="0" smtClean="0">
                            <a:ln>
                              <a:noFill/>
                            </a:ln>
                            <a:solidFill>
                              <a:schemeClr val="tx1"/>
                            </a:solidFill>
                            <a:effectLst/>
                            <a:latin typeface="Arial" charset="0"/>
                            <a:ea typeface="黑体" pitchFamily="2" charset="-122"/>
                          </a:endParaRPr>
                        </a:p>
                      </a:txBody>
                      <a:tcPr anchor="ctr">
                        <a:solidFill>
                          <a:schemeClr val="accent4">
                            <a:lumMod val="20000"/>
                            <a:lumOff val="80000"/>
                          </a:schemeClr>
                        </a:solidFill>
                      </a:tcPr>
                    </a:tc>
                  </a:tr>
                  <a:tr h="594360">
                    <a:tc>
                      <a:txBody>
                        <a:bodyPr/>
                        <a:lstStyle/>
                        <a:p>
                          <a:pPr algn="ctr"/>
                          <a:r>
                            <a:rPr lang="en-US" b="1" dirty="0" smtClean="0">
                              <a:latin typeface="Arial" charset="0"/>
                              <a:ea typeface="黑体" pitchFamily="2" charset="-122"/>
                            </a:rPr>
                            <a:t>Comparison</a:t>
                          </a:r>
                          <a:endParaRPr lang="en-GB" b="1" dirty="0"/>
                        </a:p>
                      </a:txBody>
                      <a:tcPr anchor="ctr">
                        <a:lnT w="12700" cap="flat" cmpd="sng" algn="ctr">
                          <a:solidFill>
                            <a:schemeClr val="tx1"/>
                          </a:solidFill>
                          <a:prstDash val="solid"/>
                          <a:round/>
                          <a:headEnd type="none" w="med" len="med"/>
                          <a:tailEnd type="none" w="med" len="med"/>
                        </a:lnT>
                        <a:solidFill>
                          <a:schemeClr val="accent4">
                            <a:lumMod val="20000"/>
                            <a:lumOff val="80000"/>
                          </a:schemeClr>
                        </a:solidFill>
                      </a:tcPr>
                    </a:tc>
                    <a:tc>
                      <a:txBody>
                        <a:bodyPr/>
                        <a:lstStyle/>
                        <a:p>
                          <a:pPr algn="ctr"/>
                          <a:r>
                            <a:rPr lang="en-US" b="1" dirty="0" smtClean="0">
                              <a:latin typeface="Arial" charset="0"/>
                              <a:ea typeface="黑体" pitchFamily="2" charset="-122"/>
                            </a:rPr>
                            <a:t>Swaps</a:t>
                          </a:r>
                          <a:endParaRPr lang="en-GB" b="1" dirty="0"/>
                        </a:p>
                      </a:txBody>
                      <a:tcPr anchor="ctr">
                        <a:lnT w="12700" cap="flat" cmpd="sng" algn="ctr">
                          <a:solidFill>
                            <a:schemeClr val="tx1"/>
                          </a:solidFill>
                          <a:prstDash val="solid"/>
                          <a:round/>
                          <a:headEnd type="none" w="med" len="med"/>
                          <a:tailEnd type="none" w="med" len="med"/>
                        </a:lnT>
                        <a:solidFill>
                          <a:schemeClr val="accent4">
                            <a:lumMod val="20000"/>
                            <a:lumOff val="80000"/>
                          </a:schemeClr>
                        </a:solidFill>
                      </a:tcPr>
                    </a:tc>
                    <a:tc vMerge="1">
                      <a:txBody>
                        <a:bodyPr/>
                        <a:lstStyle/>
                        <a:p>
                          <a:endParaRPr lang="en-GB"/>
                        </a:p>
                      </a:txBody>
                      <a:tcPr/>
                    </a:tc>
                  </a:tr>
                  <a:tr h="949480">
                    <a:tc>
                      <a:txBody>
                        <a:bodyPr/>
                        <a:lstStyle/>
                        <a:p>
                          <a:pPr algn="ctr"/>
                          <a:endParaRPr lang="en-GB" dirty="0"/>
                        </a:p>
                      </a:txBody>
                      <a:tcPr anchor="ctr"/>
                    </a:tc>
                    <a:tc>
                      <a:txBody>
                        <a:bodyPr/>
                        <a:lstStyle/>
                        <a:p>
                          <a:pPr algn="ctr"/>
                          <a:endParaRPr lang="en-GB"/>
                        </a:p>
                      </a:txBody>
                      <a:tcPr anchor="ctr"/>
                    </a:tc>
                    <a:tc>
                      <a:txBody>
                        <a:bodyPr/>
                        <a:lstStyle/>
                        <a:p>
                          <a:pPr algn="ctr"/>
                          <a:endParaRPr lang="en-GB"/>
                        </a:p>
                      </a:txBody>
                      <a:tcPr anchor="ctr"/>
                    </a:tc>
                  </a:tr>
                  <a:tr h="949480">
                    <a:tc>
                      <a:txBody>
                        <a:bodyPr/>
                        <a:lstStyle/>
                        <a:p>
                          <a:pPr algn="ctr"/>
                          <a:endParaRPr lang="en-GB" dirty="0"/>
                        </a:p>
                      </a:txBody>
                      <a:tcPr anchor="ctr">
                        <a:solidFill>
                          <a:schemeClr val="accent3">
                            <a:lumMod val="20000"/>
                            <a:lumOff val="80000"/>
                          </a:schemeClr>
                        </a:solidFill>
                      </a:tcPr>
                    </a:tc>
                    <a:tc>
                      <a:txBody>
                        <a:bodyPr/>
                        <a:lstStyle/>
                        <a:p>
                          <a:pPr algn="ctr"/>
                          <a:endParaRPr lang="en-GB" dirty="0"/>
                        </a:p>
                      </a:txBody>
                      <a:tcPr anchor="ctr">
                        <a:solidFill>
                          <a:schemeClr val="accent3">
                            <a:lumMod val="20000"/>
                            <a:lumOff val="80000"/>
                          </a:schemeClr>
                        </a:solidFill>
                      </a:tcPr>
                    </a:tc>
                    <a:tc>
                      <a:txBody>
                        <a:bodyPr/>
                        <a:lstStyle/>
                        <a:p>
                          <a:pPr algn="ctr"/>
                          <a:endParaRPr lang="en-GB" dirty="0"/>
                        </a:p>
                      </a:txBody>
                      <a:tcPr anchor="ctr">
                        <a:solidFill>
                          <a:schemeClr val="accent3">
                            <a:lumMod val="20000"/>
                            <a:lumOff val="80000"/>
                          </a:schemeClr>
                        </a:solidFill>
                      </a:tcPr>
                    </a:tc>
                  </a:tr>
                  <a:tr h="94948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f>
                                  <m:fPr>
                                    <m:ctrlPr>
                                      <a:rPr lang="en-US" b="0" i="1" dirty="0" smtClean="0">
                                        <a:latin typeface="Cambria Math" panose="02040503050406030204" pitchFamily="18" charset="0"/>
                                      </a:rPr>
                                    </m:ctrlPr>
                                  </m:fPr>
                                  <m:num>
                                    <m:r>
                                      <a:rPr lang="en-US" i="1" dirty="0">
                                        <a:latin typeface="Cambria Math" panose="02040503050406030204" pitchFamily="18" charset="0"/>
                                      </a:rPr>
                                      <m:t>𝑁</m:t>
                                    </m:r>
                                    <m:r>
                                      <a:rPr lang="en-US" i="1" dirty="0">
                                        <a:latin typeface="Cambria Math" panose="02040503050406030204" pitchFamily="18" charset="0"/>
                                      </a:rPr>
                                      <m:t>(</m:t>
                                    </m:r>
                                    <m:r>
                                      <a:rPr lang="en-US" i="1" dirty="0">
                                        <a:latin typeface="Cambria Math" panose="02040503050406030204" pitchFamily="18" charset="0"/>
                                      </a:rPr>
                                      <m:t>𝑁</m:t>
                                    </m:r>
                                    <m:r>
                                      <a:rPr lang="en-US" i="1" dirty="0">
                                        <a:latin typeface="Cambria Math" panose="02040503050406030204" pitchFamily="18" charset="0"/>
                                      </a:rPr>
                                      <m:t>−1)</m:t>
                                    </m:r>
                                  </m:num>
                                  <m:den>
                                    <m:r>
                                      <a:rPr lang="en-US" i="1" dirty="0">
                                        <a:latin typeface="Cambria Math" panose="02040503050406030204" pitchFamily="18" charset="0"/>
                                      </a:rPr>
                                      <m:t>2</m:t>
                                    </m:r>
                                    <m:r>
                                      <m:rPr>
                                        <m:nor/>
                                      </m:rPr>
                                      <a:rPr lang="en-GB" dirty="0"/>
                                      <m:t> </m:t>
                                    </m:r>
                                  </m:den>
                                </m:f>
                                <m:r>
                                  <a:rPr lang="en-US" b="0" i="1" dirty="0" smtClean="0">
                                    <a:latin typeface="Cambria Math" panose="02040503050406030204" pitchFamily="18" charset="0"/>
                                  </a:rPr>
                                  <m:t>~</m:t>
                                </m:r>
                                <m:r>
                                  <a:rPr lang="en-US" i="1" smtClean="0">
                                    <a:latin typeface="Cambria Math" panose="02040503050406030204" pitchFamily="18" charset="0"/>
                                  </a:rPr>
                                  <m:t>𝑂</m:t>
                                </m:r>
                                <m:r>
                                  <a:rPr lang="en-US" b="0" i="1" smtClean="0">
                                    <a:latin typeface="Cambria Math" panose="02040503050406030204" pitchFamily="18" charset="0"/>
                                  </a:rPr>
                                  <m:t>(</m:t>
                                </m:r>
                                <m:sSup>
                                  <m:sSupPr>
                                    <m:ctrlPr>
                                      <a:rPr lang="en-US" b="0" i="1" smtClean="0">
                                        <a:latin typeface="Cambria Math" panose="02040503050406030204" pitchFamily="18" charset="0"/>
                                      </a:rPr>
                                    </m:ctrlPr>
                                  </m:sSupPr>
                                  <m:e>
                                    <m:r>
                                      <a:rPr lang="en-US" b="0" i="1" smtClean="0">
                                        <a:latin typeface="Cambria Math" panose="02040503050406030204" pitchFamily="18" charset="0"/>
                                      </a:rPr>
                                      <m:t>𝑁</m:t>
                                    </m:r>
                                  </m:e>
                                  <m:sup>
                                    <m:r>
                                      <a:rPr lang="en-US" b="0" i="1" smtClean="0">
                                        <a:latin typeface="Cambria Math" panose="02040503050406030204" pitchFamily="18" charset="0"/>
                                      </a:rPr>
                                      <m:t>2</m:t>
                                    </m:r>
                                  </m:sup>
                                </m:sSup>
                                <m:r>
                                  <a:rPr lang="en-US" i="1">
                                    <a:latin typeface="Cambria Math" panose="02040503050406030204" pitchFamily="18" charset="0"/>
                                  </a:rPr>
                                  <m:t>)</m:t>
                                </m:r>
                              </m:oMath>
                            </m:oMathPara>
                          </a14:m>
                          <a:endParaRPr lang="en-GB" dirty="0"/>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f>
                                  <m:fPr>
                                    <m:ctrlPr>
                                      <a:rPr lang="en-US" b="0" i="1" dirty="0" smtClean="0">
                                        <a:latin typeface="Cambria Math" panose="02040503050406030204" pitchFamily="18" charset="0"/>
                                      </a:rPr>
                                    </m:ctrlPr>
                                  </m:fPr>
                                  <m:num>
                                    <m:r>
                                      <a:rPr lang="en-US" i="1" dirty="0">
                                        <a:latin typeface="Cambria Math" panose="02040503050406030204" pitchFamily="18" charset="0"/>
                                      </a:rPr>
                                      <m:t>𝑁</m:t>
                                    </m:r>
                                    <m:d>
                                      <m:dPr>
                                        <m:ctrlPr>
                                          <a:rPr lang="en-US" i="1" dirty="0">
                                            <a:latin typeface="Cambria Math" panose="02040503050406030204" pitchFamily="18" charset="0"/>
                                          </a:rPr>
                                        </m:ctrlPr>
                                      </m:dPr>
                                      <m:e>
                                        <m:r>
                                          <a:rPr lang="en-US" i="1" dirty="0">
                                            <a:latin typeface="Cambria Math" panose="02040503050406030204" pitchFamily="18" charset="0"/>
                                          </a:rPr>
                                          <m:t>𝑁</m:t>
                                        </m:r>
                                        <m:r>
                                          <a:rPr lang="en-US" i="1" dirty="0">
                                            <a:latin typeface="Cambria Math" panose="02040503050406030204" pitchFamily="18" charset="0"/>
                                          </a:rPr>
                                          <m:t>−1</m:t>
                                        </m:r>
                                      </m:e>
                                    </m:d>
                                  </m:num>
                                  <m:den>
                                    <m:r>
                                      <a:rPr lang="en-US" i="1" dirty="0">
                                        <a:latin typeface="Cambria Math" panose="02040503050406030204" pitchFamily="18" charset="0"/>
                                      </a:rPr>
                                      <m:t>2</m:t>
                                    </m:r>
                                    <m:r>
                                      <m:rPr>
                                        <m:nor/>
                                      </m:rPr>
                                      <a:rPr lang="en-GB" dirty="0"/>
                                      <m:t> </m:t>
                                    </m:r>
                                  </m:den>
                                </m:f>
                                <m:r>
                                  <a:rPr lang="en-US" b="0" i="1" dirty="0" smtClean="0">
                                    <a:latin typeface="Cambria Math" panose="02040503050406030204" pitchFamily="18" charset="0"/>
                                  </a:rPr>
                                  <m:t>~</m:t>
                                </m:r>
                                <m:r>
                                  <a:rPr lang="en-US" i="1" smtClean="0">
                                    <a:latin typeface="Cambria Math" panose="02040503050406030204" pitchFamily="18" charset="0"/>
                                  </a:rPr>
                                  <m:t>𝑂</m:t>
                                </m:r>
                                <m:r>
                                  <a:rPr lang="en-US" b="0" i="1" smtClean="0">
                                    <a:latin typeface="Cambria Math" panose="02040503050406030204" pitchFamily="18" charset="0"/>
                                  </a:rPr>
                                  <m:t>(</m:t>
                                </m:r>
                                <m:sSup>
                                  <m:sSupPr>
                                    <m:ctrlPr>
                                      <a:rPr lang="en-US" b="0" i="1" smtClean="0">
                                        <a:latin typeface="Cambria Math" panose="02040503050406030204" pitchFamily="18" charset="0"/>
                                      </a:rPr>
                                    </m:ctrlPr>
                                  </m:sSupPr>
                                  <m:e>
                                    <m:r>
                                      <a:rPr lang="en-US" b="0" i="1" smtClean="0">
                                        <a:latin typeface="Cambria Math" panose="02040503050406030204" pitchFamily="18" charset="0"/>
                                      </a:rPr>
                                      <m:t>𝑁</m:t>
                                    </m:r>
                                  </m:e>
                                  <m:sup>
                                    <m:r>
                                      <a:rPr lang="en-US" b="0" i="1" smtClean="0">
                                        <a:latin typeface="Cambria Math" panose="02040503050406030204" pitchFamily="18" charset="0"/>
                                      </a:rPr>
                                      <m:t>2</m:t>
                                    </m:r>
                                  </m:sup>
                                </m:sSup>
                                <m:r>
                                  <a:rPr lang="en-US" i="1">
                                    <a:latin typeface="Cambria Math" panose="02040503050406030204" pitchFamily="18" charset="0"/>
                                  </a:rPr>
                                  <m:t>)</m:t>
                                </m:r>
                              </m:oMath>
                            </m:oMathPara>
                          </a14:m>
                          <a:endParaRPr lang="en-GB" dirty="0"/>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r>
                                  <a:rPr lang="en-US" i="1" smtClean="0">
                                    <a:latin typeface="Cambria Math" panose="02040503050406030204" pitchFamily="18" charset="0"/>
                                  </a:rPr>
                                  <m:t>𝑂</m:t>
                                </m:r>
                                <m:r>
                                  <a:rPr lang="en-US" b="0" i="1" smtClean="0">
                                    <a:latin typeface="Cambria Math" panose="02040503050406030204" pitchFamily="18" charset="0"/>
                                  </a:rPr>
                                  <m:t>(1</m:t>
                                </m:r>
                                <m:r>
                                  <a:rPr lang="en-US" i="1">
                                    <a:latin typeface="Cambria Math" panose="02040503050406030204" pitchFamily="18" charset="0"/>
                                  </a:rPr>
                                  <m:t>)</m:t>
                                </m:r>
                              </m:oMath>
                            </m:oMathPara>
                          </a14:m>
                          <a:endParaRPr lang="en-GB" dirty="0"/>
                        </a:p>
                      </a:txBody>
                      <a:tcPr anchor="ctr"/>
                    </a:tc>
                  </a:tr>
                </a:tbl>
              </a:graphicData>
            </a:graphic>
          </p:graphicFrame>
        </mc:Choice>
        <mc:Fallback xmlns="">
          <p:graphicFrame>
            <p:nvGraphicFramePr>
              <p:cNvPr id="16" name="表格 15"/>
              <p:cNvGraphicFramePr>
                <a:graphicFrameLocks noGrp="1"/>
              </p:cNvGraphicFramePr>
              <p:nvPr>
                <p:extLst>
                  <p:ext uri="{D42A27DB-BD31-4B8C-83A1-F6EECF244321}">
                    <p14:modId xmlns:p14="http://schemas.microsoft.com/office/powerpoint/2010/main" val="259628477"/>
                  </p:ext>
                </p:extLst>
              </p:nvPr>
            </p:nvGraphicFramePr>
            <p:xfrm>
              <a:off x="1632038" y="1860720"/>
              <a:ext cx="6140362" cy="4082880"/>
            </p:xfrm>
            <a:graphic>
              <a:graphicData uri="http://schemas.openxmlformats.org/drawingml/2006/table">
                <a:tbl>
                  <a:tblPr firstRow="1" bandRow="1">
                    <a:tableStyleId>{0505E3EF-67EA-436B-97B2-0124C06EBD24}</a:tableStyleId>
                  </a:tblPr>
                  <a:tblGrid>
                    <a:gridCol w="2177962"/>
                    <a:gridCol w="2209800"/>
                    <a:gridCol w="1752600"/>
                  </a:tblGrid>
                  <a:tr h="640080">
                    <a:tc gridSpan="2">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cap="none" normalizeH="0" baseline="0" dirty="0" smtClean="0">
                              <a:ln>
                                <a:noFill/>
                              </a:ln>
                              <a:solidFill>
                                <a:schemeClr val="tx1"/>
                              </a:solidFill>
                              <a:effectLst/>
                              <a:latin typeface="Arial" charset="0"/>
                              <a:ea typeface="黑体" pitchFamily="2" charset="-122"/>
                            </a:rPr>
                            <a:t>Computational</a:t>
                          </a:r>
                          <a:r>
                            <a:rPr kumimoji="0" lang="en-US" sz="1800" b="1" i="0" u="none" strike="noStrike" cap="none" normalizeH="0" dirty="0" smtClean="0">
                              <a:ln>
                                <a:noFill/>
                              </a:ln>
                              <a:solidFill>
                                <a:schemeClr val="tx1"/>
                              </a:solidFill>
                              <a:effectLst/>
                              <a:latin typeface="Arial" charset="0"/>
                              <a:ea typeface="黑体" pitchFamily="2" charset="-122"/>
                            </a:rPr>
                            <a:t> complexity </a:t>
                          </a:r>
                        </a:p>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cap="none" normalizeH="0" dirty="0" smtClean="0">
                              <a:ln>
                                <a:noFill/>
                              </a:ln>
                              <a:solidFill>
                                <a:schemeClr val="tx1"/>
                              </a:solidFill>
                              <a:effectLst/>
                              <a:latin typeface="Arial" charset="0"/>
                              <a:ea typeface="黑体" pitchFamily="2" charset="-122"/>
                            </a:rPr>
                            <a:t>Time usage</a:t>
                          </a:r>
                          <a:endParaRPr kumimoji="0" lang="en-GB" sz="1800" b="1" i="0" u="none" strike="noStrike" cap="none" normalizeH="0" baseline="0" dirty="0" smtClean="0">
                            <a:ln>
                              <a:noFill/>
                            </a:ln>
                            <a:solidFill>
                              <a:schemeClr val="tx1"/>
                            </a:solidFill>
                            <a:effectLst/>
                            <a:latin typeface="Arial" charset="0"/>
                            <a:ea typeface="黑体" pitchFamily="2" charset="-122"/>
                          </a:endParaRPr>
                        </a:p>
                      </a:txBody>
                      <a:tcPr anchor="ctr">
                        <a:lnB w="12700" cap="flat" cmpd="sng" algn="ctr">
                          <a:solidFill>
                            <a:schemeClr val="tx1"/>
                          </a:solidFill>
                          <a:prstDash val="solid"/>
                          <a:round/>
                          <a:headEnd type="none" w="med" len="med"/>
                          <a:tailEnd type="none" w="med" len="med"/>
                        </a:lnB>
                        <a:solidFill>
                          <a:schemeClr val="accent4">
                            <a:lumMod val="20000"/>
                            <a:lumOff val="80000"/>
                          </a:schemeClr>
                        </a:solidFill>
                      </a:tcPr>
                    </a:tc>
                    <a:tc hMerge="1">
                      <a:txBody>
                        <a:bodyPr/>
                        <a:lstStyle/>
                        <a:p>
                          <a:endParaRPr lang="en-GB" dirty="0"/>
                        </a:p>
                      </a:txBody>
                      <a:tcPr>
                        <a:lnB w="12700" cap="flat" cmpd="sng" algn="ctr">
                          <a:solidFill>
                            <a:schemeClr val="tx1"/>
                          </a:solidFill>
                          <a:prstDash val="solid"/>
                          <a:round/>
                          <a:headEnd type="none" w="med" len="med"/>
                          <a:tailEnd type="none" w="med" len="med"/>
                        </a:lnB>
                      </a:tcPr>
                    </a:tc>
                    <a:tc rowSpan="2">
                      <a:txBody>
                        <a:bodyPr/>
                        <a:lstStyle/>
                        <a:p>
                          <a:pPr marL="0" marR="0" indent="0" algn="ctr" defTabSz="914400" rtl="0" eaLnBrk="1" fontAlgn="base" latinLnBrk="0" hangingPunct="1">
                            <a:lnSpc>
                              <a:spcPct val="100000"/>
                            </a:lnSpc>
                            <a:spcBef>
                              <a:spcPts val="0"/>
                            </a:spcBef>
                            <a:spcAft>
                              <a:spcPct val="0"/>
                            </a:spcAft>
                            <a:buClrTx/>
                            <a:buSzTx/>
                            <a:buFontTx/>
                            <a:buNone/>
                            <a:tabLst/>
                          </a:pPr>
                          <a:r>
                            <a:rPr lang="en-US" dirty="0" smtClean="0">
                              <a:latin typeface="Arial" charset="0"/>
                              <a:ea typeface="黑体" pitchFamily="2" charset="-122"/>
                            </a:rPr>
                            <a:t>Space complexity</a:t>
                          </a:r>
                        </a:p>
                        <a:p>
                          <a:pPr algn="ctr">
                            <a:spcBef>
                              <a:spcPts val="0"/>
                            </a:spcBef>
                          </a:pPr>
                          <a:r>
                            <a:rPr lang="en-US" dirty="0" smtClean="0">
                              <a:latin typeface="Arial" charset="0"/>
                              <a:ea typeface="黑体" pitchFamily="2" charset="-122"/>
                            </a:rPr>
                            <a:t>Memory usage </a:t>
                          </a:r>
                          <a:endParaRPr kumimoji="0" lang="en-GB" sz="1800" b="0" i="0" u="none" strike="noStrike" cap="none" normalizeH="0" baseline="0" dirty="0" smtClean="0">
                            <a:ln>
                              <a:noFill/>
                            </a:ln>
                            <a:solidFill>
                              <a:schemeClr val="tx1"/>
                            </a:solidFill>
                            <a:effectLst/>
                            <a:latin typeface="Arial" charset="0"/>
                            <a:ea typeface="黑体" pitchFamily="2" charset="-122"/>
                          </a:endParaRPr>
                        </a:p>
                      </a:txBody>
                      <a:tcPr anchor="ctr">
                        <a:solidFill>
                          <a:schemeClr val="accent4">
                            <a:lumMod val="20000"/>
                            <a:lumOff val="80000"/>
                          </a:schemeClr>
                        </a:solidFill>
                      </a:tcPr>
                    </a:tc>
                  </a:tr>
                  <a:tr h="594360">
                    <a:tc>
                      <a:txBody>
                        <a:bodyPr/>
                        <a:lstStyle/>
                        <a:p>
                          <a:pPr algn="ctr"/>
                          <a:r>
                            <a:rPr lang="en-US" b="1" dirty="0" smtClean="0">
                              <a:latin typeface="Arial" charset="0"/>
                              <a:ea typeface="黑体" pitchFamily="2" charset="-122"/>
                            </a:rPr>
                            <a:t>Comparison</a:t>
                          </a:r>
                          <a:endParaRPr lang="en-GB" b="1" dirty="0"/>
                        </a:p>
                      </a:txBody>
                      <a:tcPr anchor="ctr">
                        <a:lnT w="12700" cap="flat" cmpd="sng" algn="ctr">
                          <a:solidFill>
                            <a:schemeClr val="tx1"/>
                          </a:solidFill>
                          <a:prstDash val="solid"/>
                          <a:round/>
                          <a:headEnd type="none" w="med" len="med"/>
                          <a:tailEnd type="none" w="med" len="med"/>
                        </a:lnT>
                        <a:solidFill>
                          <a:schemeClr val="accent4">
                            <a:lumMod val="20000"/>
                            <a:lumOff val="80000"/>
                          </a:schemeClr>
                        </a:solidFill>
                      </a:tcPr>
                    </a:tc>
                    <a:tc>
                      <a:txBody>
                        <a:bodyPr/>
                        <a:lstStyle/>
                        <a:p>
                          <a:pPr algn="ctr"/>
                          <a:r>
                            <a:rPr lang="en-US" b="1" dirty="0" smtClean="0">
                              <a:latin typeface="Arial" charset="0"/>
                              <a:ea typeface="黑体" pitchFamily="2" charset="-122"/>
                            </a:rPr>
                            <a:t>Swaps</a:t>
                          </a:r>
                          <a:endParaRPr lang="en-GB" b="1" dirty="0"/>
                        </a:p>
                      </a:txBody>
                      <a:tcPr anchor="ctr">
                        <a:lnT w="12700" cap="flat" cmpd="sng" algn="ctr">
                          <a:solidFill>
                            <a:schemeClr val="tx1"/>
                          </a:solidFill>
                          <a:prstDash val="solid"/>
                          <a:round/>
                          <a:headEnd type="none" w="med" len="med"/>
                          <a:tailEnd type="none" w="med" len="med"/>
                        </a:lnT>
                        <a:solidFill>
                          <a:schemeClr val="accent4">
                            <a:lumMod val="20000"/>
                            <a:lumOff val="80000"/>
                          </a:schemeClr>
                        </a:solidFill>
                      </a:tcPr>
                    </a:tc>
                    <a:tc vMerge="1">
                      <a:txBody>
                        <a:bodyPr/>
                        <a:lstStyle/>
                        <a:p>
                          <a:endParaRPr lang="en-GB"/>
                        </a:p>
                      </a:txBody>
                      <a:tcPr/>
                    </a:tc>
                  </a:tr>
                  <a:tr h="949480">
                    <a:tc>
                      <a:txBody>
                        <a:bodyPr/>
                        <a:lstStyle/>
                        <a:p>
                          <a:pPr algn="ctr"/>
                          <a:endParaRPr lang="en-GB" dirty="0"/>
                        </a:p>
                      </a:txBody>
                      <a:tcPr anchor="ctr"/>
                    </a:tc>
                    <a:tc>
                      <a:txBody>
                        <a:bodyPr/>
                        <a:lstStyle/>
                        <a:p>
                          <a:pPr algn="ctr"/>
                          <a:endParaRPr lang="en-GB"/>
                        </a:p>
                      </a:txBody>
                      <a:tcPr anchor="ctr"/>
                    </a:tc>
                    <a:tc>
                      <a:txBody>
                        <a:bodyPr/>
                        <a:lstStyle/>
                        <a:p>
                          <a:pPr algn="ctr"/>
                          <a:endParaRPr lang="en-GB"/>
                        </a:p>
                      </a:txBody>
                      <a:tcPr anchor="ctr"/>
                    </a:tc>
                  </a:tr>
                  <a:tr h="949480">
                    <a:tc>
                      <a:txBody>
                        <a:bodyPr/>
                        <a:lstStyle/>
                        <a:p>
                          <a:pPr algn="ctr"/>
                          <a:endParaRPr lang="en-GB" dirty="0"/>
                        </a:p>
                      </a:txBody>
                      <a:tcPr anchor="ctr">
                        <a:solidFill>
                          <a:schemeClr val="accent3">
                            <a:lumMod val="20000"/>
                            <a:lumOff val="80000"/>
                          </a:schemeClr>
                        </a:solidFill>
                      </a:tcPr>
                    </a:tc>
                    <a:tc>
                      <a:txBody>
                        <a:bodyPr/>
                        <a:lstStyle/>
                        <a:p>
                          <a:pPr algn="ctr"/>
                          <a:endParaRPr lang="en-GB" dirty="0"/>
                        </a:p>
                      </a:txBody>
                      <a:tcPr anchor="ctr">
                        <a:solidFill>
                          <a:schemeClr val="accent3">
                            <a:lumMod val="20000"/>
                            <a:lumOff val="80000"/>
                          </a:schemeClr>
                        </a:solidFill>
                      </a:tcPr>
                    </a:tc>
                    <a:tc>
                      <a:txBody>
                        <a:bodyPr/>
                        <a:lstStyle/>
                        <a:p>
                          <a:pPr algn="ctr"/>
                          <a:endParaRPr lang="en-GB" dirty="0"/>
                        </a:p>
                      </a:txBody>
                      <a:tcPr anchor="ctr">
                        <a:solidFill>
                          <a:schemeClr val="accent3">
                            <a:lumMod val="20000"/>
                            <a:lumOff val="80000"/>
                          </a:schemeClr>
                        </a:solidFill>
                      </a:tcPr>
                    </a:tc>
                  </a:tr>
                  <a:tr h="949480">
                    <a:tc>
                      <a:txBody>
                        <a:bodyPr/>
                        <a:lstStyle/>
                        <a:p>
                          <a:endParaRPr lang="en-US"/>
                        </a:p>
                      </a:txBody>
                      <a:tcPr anchor="ctr">
                        <a:blipFill rotWithShape="0">
                          <a:blip r:embed="rId4"/>
                          <a:stretch>
                            <a:fillRect l="-279" t="-332692" r="-182402" b="-1923"/>
                          </a:stretch>
                        </a:blipFill>
                      </a:tcPr>
                    </a:tc>
                    <a:tc>
                      <a:txBody>
                        <a:bodyPr/>
                        <a:lstStyle/>
                        <a:p>
                          <a:endParaRPr lang="en-US"/>
                        </a:p>
                      </a:txBody>
                      <a:tcPr anchor="ctr">
                        <a:blipFill rotWithShape="0">
                          <a:blip r:embed="rId4"/>
                          <a:stretch>
                            <a:fillRect l="-99171" t="-332692" r="-80387" b="-1923"/>
                          </a:stretch>
                        </a:blipFill>
                      </a:tcPr>
                    </a:tc>
                    <a:tc>
                      <a:txBody>
                        <a:bodyPr/>
                        <a:lstStyle/>
                        <a:p>
                          <a:endParaRPr lang="en-US"/>
                        </a:p>
                      </a:txBody>
                      <a:tcPr anchor="ctr">
                        <a:blipFill rotWithShape="0">
                          <a:blip r:embed="rId4"/>
                          <a:stretch>
                            <a:fillRect l="-250347" t="-332692" r="-1042" b="-1923"/>
                          </a:stretch>
                        </a:blipFill>
                      </a:tcPr>
                    </a:tc>
                  </a:tr>
                </a:tbl>
              </a:graphicData>
            </a:graphic>
          </p:graphicFrame>
        </mc:Fallback>
      </mc:AlternateContent>
      <p:sp>
        <p:nvSpPr>
          <p:cNvPr id="8" name="Rectangle 3"/>
          <p:cNvSpPr txBox="1">
            <a:spLocks noChangeArrowheads="1"/>
          </p:cNvSpPr>
          <p:nvPr/>
        </p:nvSpPr>
        <p:spPr bwMode="auto">
          <a:xfrm>
            <a:off x="231557" y="6248485"/>
            <a:ext cx="3467098" cy="457200"/>
          </a:xfrm>
          <a:prstGeom prst="rect">
            <a:avLst/>
          </a:prstGeom>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style>
          <a:lnRef idx="0">
            <a:schemeClr val="accent2"/>
          </a:lnRef>
          <a:fillRef idx="3">
            <a:schemeClr val="accent2"/>
          </a:fillRef>
          <a:effectRef idx="3">
            <a:schemeClr val="accent2"/>
          </a:effectRef>
          <a:fontRef idx="minor">
            <a:schemeClr val="lt1"/>
          </a:fontRef>
        </p:style>
        <p:txBody>
          <a:bodyPr vert="horz" wrap="square" lIns="91440" tIns="45720" rIns="91440" bIns="45720" numCol="1" anchor="t" anchorCtr="0" compatLnSpc="1">
            <a:prstTxWarp prst="textNoShape">
              <a:avLst/>
            </a:prstTxWarp>
          </a:bodyPr>
          <a:lstStyle/>
          <a:p>
            <a:pPr algn="ctr"/>
            <a:r>
              <a:rPr lang="en-US" altLang="zh-CN" sz="2400" b="1" dirty="0" smtClean="0">
                <a:solidFill>
                  <a:schemeClr val="bg1"/>
                </a:solidFill>
                <a:effectLst>
                  <a:outerShdw blurRad="38100" dist="38100" dir="2700000" algn="tl">
                    <a:srgbClr val="000000">
                      <a:alpha val="43137"/>
                    </a:srgbClr>
                  </a:outerShdw>
                </a:effectLst>
                <a:latin typeface="Arial" charset="0"/>
                <a:ea typeface="黑体" pitchFamily="2" charset="-122"/>
              </a:rPr>
              <a:t>Theory Deduction</a:t>
            </a:r>
          </a:p>
        </p:txBody>
      </p:sp>
      <p:sp>
        <p:nvSpPr>
          <p:cNvPr id="9" name="Rectangle 3"/>
          <p:cNvSpPr txBox="1">
            <a:spLocks noChangeArrowheads="1"/>
          </p:cNvSpPr>
          <p:nvPr/>
        </p:nvSpPr>
        <p:spPr bwMode="auto">
          <a:xfrm>
            <a:off x="3546256" y="6108319"/>
            <a:ext cx="5638651" cy="691934"/>
          </a:xfrm>
          <a:prstGeom prst="rect">
            <a:avLst/>
          </a:prstGeom>
          <a:ln/>
          <a:extLst/>
        </p:spPr>
        <p:style>
          <a:lnRef idx="1">
            <a:schemeClr val="accent3"/>
          </a:lnRef>
          <a:fillRef idx="2">
            <a:schemeClr val="accent3"/>
          </a:fillRef>
          <a:effectRef idx="1">
            <a:schemeClr val="accent3"/>
          </a:effectRef>
          <a:fontRef idx="minor">
            <a:schemeClr val="dk1"/>
          </a:fontRef>
        </p:style>
        <p:txBody>
          <a:bodyPr vert="horz" wrap="square" lIns="91440" tIns="45720" rIns="91440" bIns="45720" numCol="1" anchor="t" anchorCtr="0" compatLnSpc="1">
            <a:prstTxWarp prst="textNoShape">
              <a:avLst/>
            </a:prstTxWarp>
          </a:bodyPr>
          <a:lstStyle>
            <a:defPPr>
              <a:defRPr lang="zh-CN"/>
            </a:defPPr>
            <a:lvl2pPr marL="0" lvl="1">
              <a:spcBef>
                <a:spcPts val="0"/>
              </a:spcBef>
            </a:lvl2pPr>
          </a:lstStyle>
          <a:p>
            <a:pPr lvl="1"/>
            <a:r>
              <a:rPr lang="en-US" altLang="zh-CN" dirty="0" smtClean="0"/>
              <a:t>Based on the analysis of bubble sort </a:t>
            </a:r>
            <a:r>
              <a:rPr lang="en-US" altLang="zh-CN" dirty="0" smtClean="0">
                <a:sym typeface="Wingdings" panose="05000000000000000000" pitchFamily="2" charset="2"/>
              </a:rPr>
              <a:t> </a:t>
            </a:r>
          </a:p>
          <a:p>
            <a:pPr lvl="1"/>
            <a:r>
              <a:rPr lang="en-US" altLang="zh-CN" dirty="0" smtClean="0">
                <a:sym typeface="Wingdings" panose="05000000000000000000" pitchFamily="2" charset="2"/>
              </a:rPr>
              <a:t>Complete the comparison table on the handout</a:t>
            </a:r>
            <a:endParaRPr lang="en-US" altLang="zh-CN" dirty="0"/>
          </a:p>
        </p:txBody>
      </p:sp>
      <p:sp>
        <p:nvSpPr>
          <p:cNvPr id="11" name="圆角矩形 10"/>
          <p:cNvSpPr/>
          <p:nvPr/>
        </p:nvSpPr>
        <p:spPr bwMode="auto">
          <a:xfrm>
            <a:off x="7075200" y="5680861"/>
            <a:ext cx="2056249" cy="521173"/>
          </a:xfrm>
          <a:prstGeom prst="roundRect">
            <a:avLst/>
          </a:prstGeom>
          <a:ln>
            <a:headEnd type="none" w="med" len="med"/>
            <a:tailEnd type="none" w="med" len="med"/>
          </a:ln>
          <a:extLst/>
        </p:spPr>
        <p:style>
          <a:lnRef idx="3">
            <a:schemeClr val="lt1"/>
          </a:lnRef>
          <a:fillRef idx="1">
            <a:schemeClr val="accent6"/>
          </a:fillRef>
          <a:effectRef idx="1">
            <a:schemeClr val="accent6"/>
          </a:effectRef>
          <a:fontRef idx="minor">
            <a:schemeClr val="lt1"/>
          </a:fontRef>
        </p:style>
        <p:txBody>
          <a:bodyPr vert="horz" wrap="square" lIns="91440" tIns="45720" rIns="91440" bIns="45720" numCol="1" rtlCol="0" anchor="ctr" anchorCtr="0" compatLnSpc="1">
            <a:prstTxWarp prst="textNoShape">
              <a:avLst/>
            </a:prstTxWarp>
          </a:bodyPr>
          <a:lstStyle/>
          <a:p>
            <a:pPr algn="ctr">
              <a:spcBef>
                <a:spcPts val="0"/>
              </a:spcBef>
            </a:pPr>
            <a:r>
              <a:rPr lang="en-US" altLang="zh-CN" sz="2800" b="1" dirty="0" smtClean="0">
                <a:solidFill>
                  <a:schemeClr val="bg1"/>
                </a:solidFill>
                <a:effectLst>
                  <a:outerShdw blurRad="38100" dist="38100" dir="2700000" algn="tl">
                    <a:srgbClr val="000000">
                      <a:alpha val="43137"/>
                    </a:srgbClr>
                  </a:outerShdw>
                </a:effectLst>
                <a:latin typeface="Arial" charset="0"/>
                <a:ea typeface="黑体" pitchFamily="2" charset="-122"/>
              </a:rPr>
              <a:t>Homework</a:t>
            </a:r>
            <a:endParaRPr lang="zh-CN" altLang="en-US" sz="2800" b="1" dirty="0">
              <a:solidFill>
                <a:schemeClr val="bg1"/>
              </a:solidFill>
              <a:effectLst>
                <a:outerShdw blurRad="38100" dist="38100" dir="2700000" algn="tl">
                  <a:srgbClr val="000000">
                    <a:alpha val="43137"/>
                  </a:srgbClr>
                </a:outerShdw>
              </a:effectLst>
              <a:latin typeface="Arial" charset="0"/>
              <a:ea typeface="黑体" pitchFamily="2" charset="-122"/>
            </a:endParaRPr>
          </a:p>
        </p:txBody>
      </p:sp>
    </p:spTree>
    <p:extLst>
      <p:ext uri="{BB962C8B-B14F-4D97-AF65-F5344CB8AC3E}">
        <p14:creationId xmlns:p14="http://schemas.microsoft.com/office/powerpoint/2010/main" val="1408000174"/>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smtClean="0"/>
              <a:t>Extensions</a:t>
            </a:r>
            <a:endParaRPr lang="en-GB" dirty="0"/>
          </a:p>
        </p:txBody>
      </p:sp>
      <p:sp>
        <p:nvSpPr>
          <p:cNvPr id="4" name="矩形 3"/>
          <p:cNvSpPr/>
          <p:nvPr/>
        </p:nvSpPr>
        <p:spPr>
          <a:xfrm>
            <a:off x="2317824" y="6096000"/>
            <a:ext cx="5867400" cy="400110"/>
          </a:xfrm>
          <a:prstGeom prst="rect">
            <a:avLst/>
          </a:prstGeom>
        </p:spPr>
        <p:txBody>
          <a:bodyPr wrap="square">
            <a:spAutoFit/>
          </a:bodyPr>
          <a:lstStyle/>
          <a:p>
            <a:r>
              <a:rPr lang="en-GB" dirty="0">
                <a:hlinkClick r:id="rId3"/>
              </a:rPr>
              <a:t>http://en.wikipedia.org/wiki/Sorting_algorithm</a:t>
            </a:r>
            <a:endParaRPr lang="en-GB" dirty="0"/>
          </a:p>
        </p:txBody>
      </p:sp>
      <p:sp>
        <p:nvSpPr>
          <p:cNvPr id="14" name="Rectangle 3"/>
          <p:cNvSpPr txBox="1">
            <a:spLocks noChangeArrowheads="1"/>
          </p:cNvSpPr>
          <p:nvPr/>
        </p:nvSpPr>
        <p:spPr bwMode="auto">
          <a:xfrm>
            <a:off x="393700" y="4592622"/>
            <a:ext cx="1447800" cy="381000"/>
          </a:xfrm>
          <a:prstGeom prst="rect">
            <a:avLst/>
          </a:prstGeom>
          <a:ln/>
          <a:extLst/>
        </p:spPr>
        <p:style>
          <a:lnRef idx="1">
            <a:schemeClr val="accent3"/>
          </a:lnRef>
          <a:fillRef idx="3">
            <a:schemeClr val="accent3"/>
          </a:fillRef>
          <a:effectRef idx="2">
            <a:schemeClr val="accent3"/>
          </a:effectRef>
          <a:fontRef idx="minor">
            <a:schemeClr val="lt1"/>
          </a:fontRef>
        </p:style>
        <p:txBody>
          <a:bodyPr vert="horz" wrap="square" lIns="91440" tIns="45720" rIns="91440" bIns="45720" numCol="1" anchor="ctr" anchorCtr="0" compatLnSpc="1">
            <a:prstTxWarp prst="textNoShape">
              <a:avLst/>
            </a:prstTxWarp>
          </a:bodyPr>
          <a:lstStyle/>
          <a:p>
            <a:pPr algn="ctr"/>
            <a:r>
              <a:rPr lang="en-US" altLang="zh-CN" sz="1800" b="1" dirty="0" smtClean="0">
                <a:solidFill>
                  <a:schemeClr val="bg1"/>
                </a:solidFill>
                <a:effectLst>
                  <a:outerShdw blurRad="38100" dist="38100" dir="2700000" algn="tl">
                    <a:srgbClr val="000000">
                      <a:alpha val="43137"/>
                    </a:srgbClr>
                  </a:outerShdw>
                </a:effectLst>
                <a:latin typeface="Arial" charset="0"/>
                <a:ea typeface="黑体" pitchFamily="2" charset="-122"/>
              </a:rPr>
              <a:t>Quick Sort</a:t>
            </a:r>
          </a:p>
        </p:txBody>
      </p:sp>
      <p:sp>
        <p:nvSpPr>
          <p:cNvPr id="16" name="Rectangle 3"/>
          <p:cNvSpPr txBox="1">
            <a:spLocks noChangeArrowheads="1"/>
          </p:cNvSpPr>
          <p:nvPr/>
        </p:nvSpPr>
        <p:spPr bwMode="auto">
          <a:xfrm>
            <a:off x="393700" y="4079844"/>
            <a:ext cx="1447800" cy="381000"/>
          </a:xfrm>
          <a:prstGeom prst="rect">
            <a:avLst/>
          </a:prstGeom>
          <a:ln w="57150">
            <a:solidFill>
              <a:srgbClr val="FF0000"/>
            </a:solidFill>
          </a:ln>
          <a:extLst/>
        </p:spPr>
        <p:style>
          <a:lnRef idx="1">
            <a:schemeClr val="accent3"/>
          </a:lnRef>
          <a:fillRef idx="3">
            <a:schemeClr val="accent3"/>
          </a:fillRef>
          <a:effectRef idx="2">
            <a:schemeClr val="accent3"/>
          </a:effectRef>
          <a:fontRef idx="minor">
            <a:schemeClr val="lt1"/>
          </a:fontRef>
        </p:style>
        <p:txBody>
          <a:bodyPr vert="horz" wrap="square" lIns="91440" tIns="45720" rIns="91440" bIns="45720" numCol="1" anchor="ctr" anchorCtr="0" compatLnSpc="1">
            <a:prstTxWarp prst="textNoShape">
              <a:avLst/>
            </a:prstTxWarp>
          </a:bodyPr>
          <a:lstStyle/>
          <a:p>
            <a:pPr algn="ctr"/>
            <a:r>
              <a:rPr lang="en-US" altLang="zh-CN" sz="1800" b="1" dirty="0" smtClean="0">
                <a:solidFill>
                  <a:schemeClr val="bg1"/>
                </a:solidFill>
                <a:effectLst>
                  <a:outerShdw blurRad="38100" dist="38100" dir="2700000" algn="tl">
                    <a:srgbClr val="000000">
                      <a:alpha val="43137"/>
                    </a:srgbClr>
                  </a:outerShdw>
                </a:effectLst>
                <a:latin typeface="Arial" charset="0"/>
                <a:ea typeface="黑体" pitchFamily="2" charset="-122"/>
              </a:rPr>
              <a:t>Merge Sort</a:t>
            </a:r>
          </a:p>
        </p:txBody>
      </p:sp>
      <p:sp>
        <p:nvSpPr>
          <p:cNvPr id="17" name="Rectangle 3"/>
          <p:cNvSpPr txBox="1">
            <a:spLocks noChangeArrowheads="1"/>
          </p:cNvSpPr>
          <p:nvPr/>
        </p:nvSpPr>
        <p:spPr bwMode="auto">
          <a:xfrm>
            <a:off x="381000" y="3576622"/>
            <a:ext cx="1447800" cy="381000"/>
          </a:xfrm>
          <a:prstGeom prst="rect">
            <a:avLst/>
          </a:prstGeom>
          <a:ln/>
          <a:extLst/>
        </p:spPr>
        <p:style>
          <a:lnRef idx="1">
            <a:schemeClr val="accent3"/>
          </a:lnRef>
          <a:fillRef idx="3">
            <a:schemeClr val="accent3"/>
          </a:fillRef>
          <a:effectRef idx="2">
            <a:schemeClr val="accent3"/>
          </a:effectRef>
          <a:fontRef idx="minor">
            <a:schemeClr val="lt1"/>
          </a:fontRef>
        </p:style>
        <p:txBody>
          <a:bodyPr vert="horz" wrap="square" lIns="91440" tIns="45720" rIns="91440" bIns="45720" numCol="1" anchor="ctr" anchorCtr="0" compatLnSpc="1">
            <a:prstTxWarp prst="textNoShape">
              <a:avLst/>
            </a:prstTxWarp>
          </a:bodyPr>
          <a:lstStyle/>
          <a:p>
            <a:pPr algn="ctr"/>
            <a:r>
              <a:rPr lang="en-US" altLang="zh-CN" sz="1800" b="1" dirty="0" smtClean="0">
                <a:solidFill>
                  <a:schemeClr val="bg1"/>
                </a:solidFill>
                <a:effectLst>
                  <a:outerShdw blurRad="38100" dist="38100" dir="2700000" algn="tl">
                    <a:srgbClr val="000000">
                      <a:alpha val="43137"/>
                    </a:srgbClr>
                  </a:outerShdw>
                </a:effectLst>
                <a:latin typeface="Arial" charset="0"/>
                <a:ea typeface="黑体" pitchFamily="2" charset="-122"/>
              </a:rPr>
              <a:t>Heap Sort</a:t>
            </a:r>
          </a:p>
        </p:txBody>
      </p:sp>
      <p:sp>
        <p:nvSpPr>
          <p:cNvPr id="18" name="Rectangle 3"/>
          <p:cNvSpPr txBox="1">
            <a:spLocks noChangeArrowheads="1"/>
          </p:cNvSpPr>
          <p:nvPr/>
        </p:nvSpPr>
        <p:spPr bwMode="auto">
          <a:xfrm>
            <a:off x="393700" y="3068622"/>
            <a:ext cx="1447800" cy="381000"/>
          </a:xfrm>
          <a:prstGeom prst="rect">
            <a:avLst/>
          </a:prstGeom>
          <a:ln/>
          <a:extLst/>
        </p:spPr>
        <p:style>
          <a:lnRef idx="1">
            <a:schemeClr val="accent3"/>
          </a:lnRef>
          <a:fillRef idx="3">
            <a:schemeClr val="accent3"/>
          </a:fillRef>
          <a:effectRef idx="2">
            <a:schemeClr val="accent3"/>
          </a:effectRef>
          <a:fontRef idx="minor">
            <a:schemeClr val="lt1"/>
          </a:fontRef>
        </p:style>
        <p:txBody>
          <a:bodyPr vert="horz" wrap="square" lIns="91440" tIns="45720" rIns="91440" bIns="45720" numCol="1" anchor="ctr" anchorCtr="0" compatLnSpc="1">
            <a:prstTxWarp prst="textNoShape">
              <a:avLst/>
            </a:prstTxWarp>
          </a:bodyPr>
          <a:lstStyle/>
          <a:p>
            <a:pPr algn="ctr"/>
            <a:r>
              <a:rPr lang="en-US" altLang="zh-CN" sz="1800" b="1" dirty="0" smtClean="0">
                <a:solidFill>
                  <a:schemeClr val="bg1"/>
                </a:solidFill>
                <a:effectLst>
                  <a:outerShdw blurRad="38100" dist="38100" dir="2700000" algn="tl">
                    <a:srgbClr val="000000">
                      <a:alpha val="43137"/>
                    </a:srgbClr>
                  </a:outerShdw>
                </a:effectLst>
                <a:latin typeface="Arial" charset="0"/>
                <a:ea typeface="黑体" pitchFamily="2" charset="-122"/>
              </a:rPr>
              <a:t>Shell Sort</a:t>
            </a:r>
          </a:p>
        </p:txBody>
      </p:sp>
      <p:sp>
        <p:nvSpPr>
          <p:cNvPr id="19" name="Rectangle 3"/>
          <p:cNvSpPr txBox="1">
            <a:spLocks noChangeArrowheads="1"/>
          </p:cNvSpPr>
          <p:nvPr/>
        </p:nvSpPr>
        <p:spPr bwMode="auto">
          <a:xfrm>
            <a:off x="393700" y="5105400"/>
            <a:ext cx="1447800" cy="381000"/>
          </a:xfrm>
          <a:prstGeom prst="rect">
            <a:avLst/>
          </a:prstGeom>
          <a:ln/>
          <a:extLst/>
        </p:spPr>
        <p:style>
          <a:lnRef idx="1">
            <a:schemeClr val="accent3"/>
          </a:lnRef>
          <a:fillRef idx="3">
            <a:schemeClr val="accent3"/>
          </a:fillRef>
          <a:effectRef idx="2">
            <a:schemeClr val="accent3"/>
          </a:effectRef>
          <a:fontRef idx="minor">
            <a:schemeClr val="lt1"/>
          </a:fontRef>
        </p:style>
        <p:txBody>
          <a:bodyPr vert="horz" wrap="square" lIns="91440" tIns="45720" rIns="91440" bIns="45720" numCol="1" anchor="ctr" anchorCtr="0" compatLnSpc="1">
            <a:prstTxWarp prst="textNoShape">
              <a:avLst/>
            </a:prstTxWarp>
          </a:bodyPr>
          <a:lstStyle/>
          <a:p>
            <a:pPr algn="ctr"/>
            <a:r>
              <a:rPr lang="en-US" altLang="zh-CN" sz="1800" b="1" dirty="0" smtClean="0">
                <a:solidFill>
                  <a:schemeClr val="bg1"/>
                </a:solidFill>
                <a:effectLst>
                  <a:outerShdw blurRad="38100" dist="38100" dir="2700000" algn="tl">
                    <a:srgbClr val="000000">
                      <a:alpha val="43137"/>
                    </a:srgbClr>
                  </a:outerShdw>
                </a:effectLst>
                <a:latin typeface="Arial" charset="0"/>
                <a:ea typeface="黑体" pitchFamily="2" charset="-122"/>
              </a:rPr>
              <a:t>……</a:t>
            </a:r>
          </a:p>
        </p:txBody>
      </p:sp>
      <p:sp>
        <p:nvSpPr>
          <p:cNvPr id="21" name="Rectangle 3"/>
          <p:cNvSpPr txBox="1">
            <a:spLocks noChangeArrowheads="1"/>
          </p:cNvSpPr>
          <p:nvPr/>
        </p:nvSpPr>
        <p:spPr bwMode="auto">
          <a:xfrm>
            <a:off x="1993900" y="2355033"/>
            <a:ext cx="1676400" cy="457200"/>
          </a:xfrm>
          <a:prstGeom prst="rect">
            <a:avLst/>
          </a:prstGeom>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style>
          <a:lnRef idx="0">
            <a:schemeClr val="accent2"/>
          </a:lnRef>
          <a:fillRef idx="3">
            <a:schemeClr val="accent2"/>
          </a:fillRef>
          <a:effectRef idx="3">
            <a:schemeClr val="accent2"/>
          </a:effectRef>
          <a:fontRef idx="minor">
            <a:schemeClr val="lt1"/>
          </a:fontRef>
        </p:style>
        <p:txBody>
          <a:bodyPr vert="horz" wrap="square" lIns="91440" tIns="45720" rIns="91440" bIns="45720" numCol="1" anchor="ctr" anchorCtr="0" compatLnSpc="1">
            <a:prstTxWarp prst="textNoShape">
              <a:avLst/>
            </a:prstTxWarp>
          </a:bodyPr>
          <a:lstStyle/>
          <a:p>
            <a:pPr algn="ctr"/>
            <a:r>
              <a:rPr lang="en-US" altLang="zh-CN" b="1" dirty="0" smtClean="0">
                <a:solidFill>
                  <a:schemeClr val="bg1"/>
                </a:solidFill>
                <a:effectLst>
                  <a:outerShdw blurRad="38100" dist="38100" dir="2700000" algn="tl">
                    <a:srgbClr val="000000">
                      <a:alpha val="43137"/>
                    </a:srgbClr>
                  </a:outerShdw>
                </a:effectLst>
                <a:latin typeface="Arial" charset="0"/>
                <a:ea typeface="黑体" pitchFamily="2" charset="-122"/>
              </a:rPr>
              <a:t>Algorithm</a:t>
            </a:r>
          </a:p>
        </p:txBody>
      </p:sp>
      <p:sp>
        <p:nvSpPr>
          <p:cNvPr id="22" name="Rectangle 3"/>
          <p:cNvSpPr txBox="1">
            <a:spLocks noChangeArrowheads="1"/>
          </p:cNvSpPr>
          <p:nvPr/>
        </p:nvSpPr>
        <p:spPr bwMode="auto">
          <a:xfrm>
            <a:off x="4127500" y="2355033"/>
            <a:ext cx="2209800" cy="457200"/>
          </a:xfrm>
          <a:prstGeom prst="rect">
            <a:avLst/>
          </a:prstGeom>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style>
          <a:lnRef idx="0">
            <a:schemeClr val="accent2"/>
          </a:lnRef>
          <a:fillRef idx="3">
            <a:schemeClr val="accent2"/>
          </a:fillRef>
          <a:effectRef idx="3">
            <a:schemeClr val="accent2"/>
          </a:effectRef>
          <a:fontRef idx="minor">
            <a:schemeClr val="lt1"/>
          </a:fontRef>
        </p:style>
        <p:txBody>
          <a:bodyPr vert="horz" wrap="square" lIns="91440" tIns="45720" rIns="91440" bIns="45720" numCol="1" anchor="ctr" anchorCtr="0" compatLnSpc="1">
            <a:prstTxWarp prst="textNoShape">
              <a:avLst/>
            </a:prstTxWarp>
          </a:bodyPr>
          <a:lstStyle/>
          <a:p>
            <a:pPr algn="ctr"/>
            <a:r>
              <a:rPr lang="en-US" altLang="zh-CN" b="1" dirty="0" smtClean="0">
                <a:solidFill>
                  <a:schemeClr val="bg1"/>
                </a:solidFill>
                <a:effectLst>
                  <a:outerShdw blurRad="38100" dist="38100" dir="2700000" algn="tl">
                    <a:srgbClr val="000000">
                      <a:alpha val="43137"/>
                    </a:srgbClr>
                  </a:outerShdw>
                </a:effectLst>
                <a:latin typeface="Arial" charset="0"/>
                <a:ea typeface="黑体" pitchFamily="2" charset="-122"/>
              </a:rPr>
              <a:t>Implementation</a:t>
            </a:r>
          </a:p>
        </p:txBody>
      </p:sp>
      <p:sp>
        <p:nvSpPr>
          <p:cNvPr id="23" name="Rectangle 3"/>
          <p:cNvSpPr txBox="1">
            <a:spLocks noChangeArrowheads="1"/>
          </p:cNvSpPr>
          <p:nvPr/>
        </p:nvSpPr>
        <p:spPr bwMode="auto">
          <a:xfrm>
            <a:off x="6680200" y="2355033"/>
            <a:ext cx="1905000" cy="457200"/>
          </a:xfrm>
          <a:prstGeom prst="rect">
            <a:avLst/>
          </a:prstGeom>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style>
          <a:lnRef idx="0">
            <a:schemeClr val="accent2"/>
          </a:lnRef>
          <a:fillRef idx="3">
            <a:schemeClr val="accent2"/>
          </a:fillRef>
          <a:effectRef idx="3">
            <a:schemeClr val="accent2"/>
          </a:effectRef>
          <a:fontRef idx="minor">
            <a:schemeClr val="lt1"/>
          </a:fontRef>
        </p:style>
        <p:txBody>
          <a:bodyPr vert="horz" wrap="square" lIns="91440" tIns="45720" rIns="91440" bIns="45720" numCol="1" anchor="ctr" anchorCtr="0" compatLnSpc="1">
            <a:prstTxWarp prst="textNoShape">
              <a:avLst/>
            </a:prstTxWarp>
          </a:bodyPr>
          <a:lstStyle/>
          <a:p>
            <a:pPr algn="ctr"/>
            <a:r>
              <a:rPr lang="en-US" altLang="zh-CN" b="1" dirty="0" smtClean="0">
                <a:solidFill>
                  <a:schemeClr val="bg1"/>
                </a:solidFill>
                <a:effectLst>
                  <a:outerShdw blurRad="38100" dist="38100" dir="2700000" algn="tl">
                    <a:srgbClr val="000000">
                      <a:alpha val="43137"/>
                    </a:srgbClr>
                  </a:outerShdw>
                </a:effectLst>
                <a:latin typeface="Arial" charset="0"/>
                <a:ea typeface="黑体" pitchFamily="2" charset="-122"/>
              </a:rPr>
              <a:t>Performance</a:t>
            </a:r>
          </a:p>
        </p:txBody>
      </p:sp>
      <p:sp>
        <p:nvSpPr>
          <p:cNvPr id="24" name="矩形 23"/>
          <p:cNvSpPr/>
          <p:nvPr/>
        </p:nvSpPr>
        <p:spPr>
          <a:xfrm>
            <a:off x="685800" y="1596934"/>
            <a:ext cx="8191500" cy="400110"/>
          </a:xfrm>
          <a:prstGeom prst="rect">
            <a:avLst/>
          </a:prstGeom>
        </p:spPr>
        <p:style>
          <a:lnRef idx="1">
            <a:schemeClr val="accent1"/>
          </a:lnRef>
          <a:fillRef idx="2">
            <a:schemeClr val="accent1"/>
          </a:fillRef>
          <a:effectRef idx="1">
            <a:schemeClr val="accent1"/>
          </a:effectRef>
          <a:fontRef idx="minor">
            <a:schemeClr val="dk1"/>
          </a:fontRef>
        </p:style>
        <p:txBody>
          <a:bodyPr wrap="square">
            <a:spAutoFit/>
          </a:bodyPr>
          <a:lstStyle/>
          <a:p>
            <a:r>
              <a:rPr lang="en-GB" dirty="0" smtClean="0"/>
              <a:t>How to improve the 3 basic algorithms: Insertion, Selection, Bubble?</a:t>
            </a:r>
            <a:endParaRPr lang="en-GB" dirty="0"/>
          </a:p>
        </p:txBody>
      </p:sp>
    </p:spTree>
    <p:extLst>
      <p:ext uri="{BB962C8B-B14F-4D97-AF65-F5344CB8AC3E}">
        <p14:creationId xmlns:p14="http://schemas.microsoft.com/office/powerpoint/2010/main" val="3724948179"/>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折角形 11"/>
          <p:cNvSpPr/>
          <p:nvPr/>
        </p:nvSpPr>
        <p:spPr bwMode="auto">
          <a:xfrm>
            <a:off x="76200" y="3968481"/>
            <a:ext cx="2683948" cy="1219201"/>
          </a:xfrm>
          <a:prstGeom prst="foldedCorner">
            <a:avLst>
              <a:gd name="adj" fmla="val 28692"/>
            </a:avLst>
          </a:prstGeom>
          <a:ln>
            <a:headEnd type="none" w="med" len="med"/>
            <a:tailEnd type="none" w="med" len="med"/>
          </a:ln>
          <a:extLs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accent3"/>
          </a:lnRef>
          <a:fillRef idx="2">
            <a:schemeClr val="accent3"/>
          </a:fillRef>
          <a:effectRef idx="1">
            <a:schemeClr val="accent3"/>
          </a:effectRef>
          <a:fontRef idx="minor">
            <a:schemeClr val="dk1"/>
          </a:fontRef>
        </p:style>
        <p:txBody>
          <a:bodyPr vert="horz" wrap="square" lIns="91440" tIns="45720" rIns="91440" bIns="45720" numCol="1" rtlCol="0" anchor="ctr" anchorCtr="0" compatLnSpc="1">
            <a:prstTxWarp prst="textNoShape">
              <a:avLst/>
            </a:prstTxWarp>
          </a:bodyPr>
          <a:lstStyle/>
          <a:p>
            <a:pPr marL="342900" indent="-342900">
              <a:spcBef>
                <a:spcPts val="0"/>
              </a:spcBef>
              <a:buFont typeface="Arial" panose="020B0604020202020204" pitchFamily="34" charset="0"/>
              <a:buChar char="•"/>
            </a:pPr>
            <a:endParaRPr lang="en-US" sz="2400" b="1" dirty="0">
              <a:solidFill>
                <a:srgbClr val="FF0000"/>
              </a:solidFill>
            </a:endParaRPr>
          </a:p>
          <a:p>
            <a:pPr marL="342900" indent="-342900">
              <a:spcBef>
                <a:spcPts val="0"/>
              </a:spcBef>
              <a:buFont typeface="Arial" panose="020B0604020202020204" pitchFamily="34" charset="0"/>
              <a:buChar char="•"/>
            </a:pPr>
            <a:r>
              <a:rPr lang="en-US" sz="2400" b="1" dirty="0">
                <a:solidFill>
                  <a:srgbClr val="FF0000"/>
                </a:solidFill>
              </a:rPr>
              <a:t>Insertion Sort</a:t>
            </a:r>
          </a:p>
          <a:p>
            <a:pPr marL="342900" indent="-342900">
              <a:spcBef>
                <a:spcPts val="0"/>
              </a:spcBef>
              <a:buFont typeface="Arial" panose="020B0604020202020204" pitchFamily="34" charset="0"/>
              <a:buChar char="•"/>
            </a:pPr>
            <a:r>
              <a:rPr lang="en-US" sz="2400" b="1" dirty="0">
                <a:solidFill>
                  <a:srgbClr val="FF0000"/>
                </a:solidFill>
              </a:rPr>
              <a:t>Selection Sort</a:t>
            </a:r>
          </a:p>
          <a:p>
            <a:pPr marL="342900" indent="-342900">
              <a:spcBef>
                <a:spcPts val="0"/>
              </a:spcBef>
              <a:buFont typeface="Arial" panose="020B0604020202020204" pitchFamily="34" charset="0"/>
              <a:buChar char="•"/>
            </a:pPr>
            <a:r>
              <a:rPr lang="en-US" sz="2400" b="1" dirty="0">
                <a:solidFill>
                  <a:srgbClr val="FF0000"/>
                </a:solidFill>
              </a:rPr>
              <a:t>Bubble Sort</a:t>
            </a:r>
            <a:endParaRPr lang="en-GB" sz="2400" b="1" dirty="0">
              <a:solidFill>
                <a:srgbClr val="FF0000"/>
              </a:solidFill>
            </a:endParaRPr>
          </a:p>
        </p:txBody>
      </p:sp>
      <p:sp>
        <p:nvSpPr>
          <p:cNvPr id="2" name="标题 1"/>
          <p:cNvSpPr>
            <a:spLocks noGrp="1"/>
          </p:cNvSpPr>
          <p:nvPr>
            <p:ph type="title"/>
          </p:nvPr>
        </p:nvSpPr>
        <p:spPr>
          <a:xfrm>
            <a:off x="1447800" y="274638"/>
            <a:ext cx="7696200" cy="1096962"/>
          </a:xfrm>
        </p:spPr>
        <p:txBody>
          <a:bodyPr/>
          <a:lstStyle/>
          <a:p>
            <a:r>
              <a:rPr lang="en-US" altLang="zh-CN" dirty="0" smtClean="0">
                <a:solidFill>
                  <a:prstClr val="white"/>
                </a:solidFill>
              </a:rPr>
              <a:t>Lesson Orientation</a:t>
            </a:r>
            <a:endParaRPr lang="en-US" altLang="zh-CN" dirty="0">
              <a:solidFill>
                <a:prstClr val="white"/>
              </a:solidFill>
            </a:endParaRPr>
          </a:p>
        </p:txBody>
      </p:sp>
      <p:sp>
        <p:nvSpPr>
          <p:cNvPr id="5" name="圆角矩形 4"/>
          <p:cNvSpPr/>
          <p:nvPr/>
        </p:nvSpPr>
        <p:spPr bwMode="auto">
          <a:xfrm>
            <a:off x="457200" y="1989322"/>
            <a:ext cx="1716024" cy="829056"/>
          </a:xfrm>
          <a:prstGeom prst="roundRect">
            <a:avLst/>
          </a:prstGeom>
          <a:ln>
            <a:headEnd type="none" w="med" len="med"/>
            <a:tailEnd type="none" w="med" len="med"/>
          </a:ln>
          <a:extLs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accent1"/>
          </a:lnRef>
          <a:fillRef idx="2">
            <a:schemeClr val="accent1"/>
          </a:fillRef>
          <a:effectRef idx="1">
            <a:schemeClr val="accent1"/>
          </a:effectRef>
          <a:fontRef idx="minor">
            <a:schemeClr val="dk1"/>
          </a:fontRef>
        </p:style>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50000"/>
              </a:spcBef>
              <a:spcAft>
                <a:spcPct val="0"/>
              </a:spcAft>
              <a:buClrTx/>
              <a:buSzTx/>
              <a:buFontTx/>
              <a:buNone/>
              <a:tabLst/>
            </a:pPr>
            <a:r>
              <a:rPr kumimoji="0" lang="en-US" altLang="zh-CN" sz="2400" b="1" i="0" u="none" strike="noStrike" cap="none" normalizeH="0" baseline="0" dirty="0" smtClean="0">
                <a:ln>
                  <a:noFill/>
                </a:ln>
                <a:solidFill>
                  <a:schemeClr val="tx1"/>
                </a:solidFill>
                <a:latin typeface="Arial" charset="0"/>
                <a:ea typeface="黑体" pitchFamily="2" charset="-122"/>
              </a:rPr>
              <a:t>Sorting Algorithm</a:t>
            </a:r>
            <a:endParaRPr kumimoji="0" lang="zh-CN" altLang="en-US" sz="2400" b="1" i="0" u="none" strike="noStrike" cap="none" normalizeH="0" baseline="0" dirty="0" smtClean="0">
              <a:ln>
                <a:noFill/>
              </a:ln>
              <a:solidFill>
                <a:schemeClr val="tx1"/>
              </a:solidFill>
              <a:latin typeface="Arial" charset="0"/>
              <a:ea typeface="黑体" pitchFamily="2" charset="-122"/>
            </a:endParaRPr>
          </a:p>
        </p:txBody>
      </p:sp>
      <p:sp>
        <p:nvSpPr>
          <p:cNvPr id="6" name="Rectangle 3"/>
          <p:cNvSpPr txBox="1">
            <a:spLocks noChangeArrowheads="1"/>
          </p:cNvSpPr>
          <p:nvPr/>
        </p:nvSpPr>
        <p:spPr bwMode="auto">
          <a:xfrm>
            <a:off x="3519100" y="1484878"/>
            <a:ext cx="1828800" cy="448056"/>
          </a:xfrm>
          <a:prstGeom prst="rect">
            <a:avLst/>
          </a:prstGeom>
          <a:ln/>
          <a:extLst/>
        </p:spPr>
        <p:style>
          <a:lnRef idx="1">
            <a:schemeClr val="accent1"/>
          </a:lnRef>
          <a:fillRef idx="2">
            <a:schemeClr val="accent1"/>
          </a:fillRef>
          <a:effectRef idx="1">
            <a:schemeClr val="accent1"/>
          </a:effectRef>
          <a:fontRef idx="minor">
            <a:schemeClr val="dk1"/>
          </a:fontRef>
        </p:style>
        <p:txBody>
          <a:bodyPr vert="horz" wrap="square" lIns="91440" tIns="45720" rIns="91440" bIns="45720" numCol="1" anchor="ctr" anchorCtr="0" compatLnSpc="1">
            <a:prstTxWarp prst="textNoShape">
              <a:avLst/>
            </a:prstTxWarp>
          </a:bodyPr>
          <a:lstStyle/>
          <a:p>
            <a:r>
              <a:rPr lang="en-US" altLang="zh-CN" b="1" dirty="0" smtClean="0">
                <a:solidFill>
                  <a:schemeClr val="tx1"/>
                </a:solidFill>
                <a:latin typeface="Arial" charset="0"/>
                <a:ea typeface="黑体" pitchFamily="2" charset="-122"/>
              </a:rPr>
              <a:t>Introduction</a:t>
            </a:r>
          </a:p>
        </p:txBody>
      </p:sp>
      <p:sp>
        <p:nvSpPr>
          <p:cNvPr id="7" name="Rectangle 3"/>
          <p:cNvSpPr txBox="1">
            <a:spLocks noChangeArrowheads="1"/>
          </p:cNvSpPr>
          <p:nvPr/>
        </p:nvSpPr>
        <p:spPr bwMode="auto">
          <a:xfrm>
            <a:off x="3519100" y="2484622"/>
            <a:ext cx="1828800" cy="448056"/>
          </a:xfrm>
          <a:prstGeom prst="rect">
            <a:avLst/>
          </a:prstGeom>
          <a:ln/>
          <a:extLst/>
        </p:spPr>
        <p:style>
          <a:lnRef idx="1">
            <a:schemeClr val="accent1"/>
          </a:lnRef>
          <a:fillRef idx="2">
            <a:schemeClr val="accent1"/>
          </a:fillRef>
          <a:effectRef idx="1">
            <a:schemeClr val="accent1"/>
          </a:effectRef>
          <a:fontRef idx="minor">
            <a:schemeClr val="dk1"/>
          </a:fontRef>
        </p:style>
        <p:txBody>
          <a:bodyPr vert="horz" wrap="square" lIns="91440" tIns="45720" rIns="91440" bIns="45720" numCol="1" anchor="ctr" anchorCtr="0" compatLnSpc="1">
            <a:prstTxWarp prst="textNoShape">
              <a:avLst/>
            </a:prstTxWarp>
          </a:bodyPr>
          <a:lstStyle/>
          <a:p>
            <a:r>
              <a:rPr lang="en-US" altLang="zh-CN" b="1" dirty="0" smtClean="0">
                <a:solidFill>
                  <a:schemeClr val="tx1"/>
                </a:solidFill>
                <a:latin typeface="Arial" charset="0"/>
                <a:ea typeface="黑体" pitchFamily="2" charset="-122"/>
              </a:rPr>
              <a:t>Applications</a:t>
            </a:r>
          </a:p>
        </p:txBody>
      </p:sp>
      <p:sp>
        <p:nvSpPr>
          <p:cNvPr id="13" name="Rectangle 3"/>
          <p:cNvSpPr txBox="1">
            <a:spLocks noChangeArrowheads="1"/>
          </p:cNvSpPr>
          <p:nvPr/>
        </p:nvSpPr>
        <p:spPr bwMode="auto">
          <a:xfrm>
            <a:off x="3444347" y="3442948"/>
            <a:ext cx="2135201" cy="453414"/>
          </a:xfrm>
          <a:prstGeom prst="rect">
            <a:avLst/>
          </a:prstGeom>
          <a:ln/>
          <a:extLst/>
        </p:spPr>
        <p:style>
          <a:lnRef idx="1">
            <a:schemeClr val="accent3"/>
          </a:lnRef>
          <a:fillRef idx="2">
            <a:schemeClr val="accent3"/>
          </a:fillRef>
          <a:effectRef idx="1">
            <a:schemeClr val="accent3"/>
          </a:effectRef>
          <a:fontRef idx="minor">
            <a:schemeClr val="dk1"/>
          </a:fontRef>
        </p:style>
        <p:txBody>
          <a:bodyPr vert="horz" wrap="square" lIns="91440" tIns="45720" rIns="91440" bIns="45720" numCol="1" anchor="ctr" anchorCtr="0" compatLnSpc="1">
            <a:prstTxWarp prst="textNoShape">
              <a:avLst/>
            </a:prstTxWarp>
          </a:bodyPr>
          <a:lstStyle/>
          <a:p>
            <a:pPr algn="ctr">
              <a:spcBef>
                <a:spcPts val="0"/>
              </a:spcBef>
            </a:pPr>
            <a:r>
              <a:rPr lang="en-US" altLang="zh-CN" b="1" dirty="0" smtClean="0">
                <a:solidFill>
                  <a:schemeClr val="tx1"/>
                </a:solidFill>
                <a:latin typeface="Arial" charset="0"/>
                <a:ea typeface="黑体" pitchFamily="2" charset="-122"/>
              </a:rPr>
              <a:t>Algorithm</a:t>
            </a:r>
          </a:p>
        </p:txBody>
      </p:sp>
      <p:sp>
        <p:nvSpPr>
          <p:cNvPr id="14" name="Rectangle 3"/>
          <p:cNvSpPr txBox="1">
            <a:spLocks noChangeArrowheads="1"/>
          </p:cNvSpPr>
          <p:nvPr/>
        </p:nvSpPr>
        <p:spPr bwMode="auto">
          <a:xfrm>
            <a:off x="3453491" y="4368385"/>
            <a:ext cx="2129101" cy="453414"/>
          </a:xfrm>
          <a:prstGeom prst="rect">
            <a:avLst/>
          </a:prstGeom>
          <a:ln/>
          <a:extLst/>
        </p:spPr>
        <p:style>
          <a:lnRef idx="1">
            <a:schemeClr val="accent3"/>
          </a:lnRef>
          <a:fillRef idx="2">
            <a:schemeClr val="accent3"/>
          </a:fillRef>
          <a:effectRef idx="1">
            <a:schemeClr val="accent3"/>
          </a:effectRef>
          <a:fontRef idx="minor">
            <a:schemeClr val="dk1"/>
          </a:fontRef>
        </p:style>
        <p:txBody>
          <a:bodyPr vert="horz" wrap="square" lIns="91440" tIns="45720" rIns="91440" bIns="45720" numCol="1" anchor="ctr" anchorCtr="0" compatLnSpc="1">
            <a:prstTxWarp prst="textNoShape">
              <a:avLst/>
            </a:prstTxWarp>
          </a:bodyPr>
          <a:lstStyle/>
          <a:p>
            <a:pPr algn="ctr">
              <a:spcBef>
                <a:spcPts val="0"/>
              </a:spcBef>
            </a:pPr>
            <a:r>
              <a:rPr lang="en-US" altLang="zh-CN" b="1" dirty="0" smtClean="0">
                <a:solidFill>
                  <a:schemeClr val="tx1"/>
                </a:solidFill>
                <a:latin typeface="Arial" charset="0"/>
                <a:ea typeface="黑体" pitchFamily="2" charset="-122"/>
              </a:rPr>
              <a:t>Implementation</a:t>
            </a:r>
          </a:p>
        </p:txBody>
      </p:sp>
      <p:sp>
        <p:nvSpPr>
          <p:cNvPr id="15" name="Rectangle 3"/>
          <p:cNvSpPr txBox="1">
            <a:spLocks noChangeArrowheads="1"/>
          </p:cNvSpPr>
          <p:nvPr/>
        </p:nvSpPr>
        <p:spPr bwMode="auto">
          <a:xfrm>
            <a:off x="3487020" y="5317698"/>
            <a:ext cx="2106732" cy="448433"/>
          </a:xfrm>
          <a:prstGeom prst="rect">
            <a:avLst/>
          </a:prstGeom>
          <a:ln/>
          <a:extLst/>
        </p:spPr>
        <p:style>
          <a:lnRef idx="1">
            <a:schemeClr val="accent3"/>
          </a:lnRef>
          <a:fillRef idx="2">
            <a:schemeClr val="accent3"/>
          </a:fillRef>
          <a:effectRef idx="1">
            <a:schemeClr val="accent3"/>
          </a:effectRef>
          <a:fontRef idx="minor">
            <a:schemeClr val="dk1"/>
          </a:fontRef>
        </p:style>
        <p:txBody>
          <a:bodyPr vert="horz" wrap="square" lIns="91440" tIns="45720" rIns="91440" bIns="45720" numCol="1" anchor="ctr" anchorCtr="0" compatLnSpc="1">
            <a:prstTxWarp prst="textNoShape">
              <a:avLst/>
            </a:prstTxWarp>
          </a:bodyPr>
          <a:lstStyle/>
          <a:p>
            <a:pPr algn="ctr">
              <a:spcBef>
                <a:spcPts val="0"/>
              </a:spcBef>
            </a:pPr>
            <a:r>
              <a:rPr lang="en-US" altLang="zh-CN" b="1" dirty="0" smtClean="0">
                <a:solidFill>
                  <a:schemeClr val="tx1"/>
                </a:solidFill>
                <a:latin typeface="Arial" charset="0"/>
                <a:ea typeface="黑体" pitchFamily="2" charset="-122"/>
              </a:rPr>
              <a:t>Performances</a:t>
            </a:r>
          </a:p>
        </p:txBody>
      </p:sp>
      <p:cxnSp>
        <p:nvCxnSpPr>
          <p:cNvPr id="16" name="肘形连接符 15"/>
          <p:cNvCxnSpPr>
            <a:stCxn id="5" idx="3"/>
            <a:endCxn id="6" idx="1"/>
          </p:cNvCxnSpPr>
          <p:nvPr/>
        </p:nvCxnSpPr>
        <p:spPr bwMode="auto">
          <a:xfrm flipV="1">
            <a:off x="2173224" y="1708906"/>
            <a:ext cx="1345876" cy="694944"/>
          </a:xfrm>
          <a:prstGeom prst="bentConnector3">
            <a:avLst>
              <a:gd name="adj1" fmla="val 17388"/>
            </a:avLst>
          </a:prstGeom>
          <a:solidFill>
            <a:schemeClr val="bg1"/>
          </a:solidFill>
          <a:ln w="12700" cap="flat" cmpd="sng" algn="ctr">
            <a:solidFill>
              <a:srgbClr val="000066"/>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8" name="肘形连接符 17"/>
          <p:cNvCxnSpPr>
            <a:stCxn id="5" idx="3"/>
            <a:endCxn id="7" idx="1"/>
          </p:cNvCxnSpPr>
          <p:nvPr/>
        </p:nvCxnSpPr>
        <p:spPr bwMode="auto">
          <a:xfrm>
            <a:off x="2173224" y="2403850"/>
            <a:ext cx="1345876" cy="304800"/>
          </a:xfrm>
          <a:prstGeom prst="bentConnector3">
            <a:avLst>
              <a:gd name="adj1" fmla="val 17388"/>
            </a:avLst>
          </a:prstGeom>
          <a:solidFill>
            <a:schemeClr val="bg1"/>
          </a:solidFill>
          <a:ln w="12700" cap="flat" cmpd="sng" algn="ctr">
            <a:solidFill>
              <a:srgbClr val="000066"/>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0" name="肘形连接符 19"/>
          <p:cNvCxnSpPr>
            <a:endCxn id="13" idx="1"/>
          </p:cNvCxnSpPr>
          <p:nvPr/>
        </p:nvCxnSpPr>
        <p:spPr bwMode="auto">
          <a:xfrm flipV="1">
            <a:off x="2760148" y="3669655"/>
            <a:ext cx="684199" cy="928730"/>
          </a:xfrm>
          <a:prstGeom prst="bentConnector3">
            <a:avLst>
              <a:gd name="adj1" fmla="val 19707"/>
            </a:avLst>
          </a:prstGeom>
          <a:solidFill>
            <a:schemeClr val="bg1"/>
          </a:solidFill>
          <a:ln w="12700" cap="flat" cmpd="sng" algn="ctr">
            <a:solidFill>
              <a:srgbClr val="000066"/>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2" name="肘形连接符 21"/>
          <p:cNvCxnSpPr>
            <a:endCxn id="14" idx="1"/>
          </p:cNvCxnSpPr>
          <p:nvPr/>
        </p:nvCxnSpPr>
        <p:spPr bwMode="auto">
          <a:xfrm flipV="1">
            <a:off x="2760148" y="4595092"/>
            <a:ext cx="693343" cy="3293"/>
          </a:xfrm>
          <a:prstGeom prst="bentConnector3">
            <a:avLst/>
          </a:prstGeom>
          <a:solidFill>
            <a:schemeClr val="bg1"/>
          </a:solidFill>
          <a:ln w="12700" cap="flat" cmpd="sng" algn="ctr">
            <a:solidFill>
              <a:srgbClr val="000066"/>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4" name="肘形连接符 23"/>
          <p:cNvCxnSpPr>
            <a:endCxn id="15" idx="1"/>
          </p:cNvCxnSpPr>
          <p:nvPr/>
        </p:nvCxnSpPr>
        <p:spPr bwMode="auto">
          <a:xfrm>
            <a:off x="2760148" y="4598385"/>
            <a:ext cx="726872" cy="943530"/>
          </a:xfrm>
          <a:prstGeom prst="bentConnector3">
            <a:avLst>
              <a:gd name="adj1" fmla="val 18131"/>
            </a:avLst>
          </a:prstGeom>
          <a:solidFill>
            <a:schemeClr val="bg1"/>
          </a:solidFill>
          <a:ln w="12700" cap="flat" cmpd="sng" algn="ctr">
            <a:solidFill>
              <a:srgbClr val="000066"/>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6" name="TextBox 51"/>
          <p:cNvSpPr txBox="1"/>
          <p:nvPr/>
        </p:nvSpPr>
        <p:spPr>
          <a:xfrm>
            <a:off x="2555670" y="1370148"/>
            <a:ext cx="925253" cy="400110"/>
          </a:xfrm>
          <a:prstGeom prst="rect">
            <a:avLst/>
          </a:prstGeom>
          <a:noFill/>
        </p:spPr>
        <p:txBody>
          <a:bodyPr wrap="none" rtlCol="0">
            <a:spAutoFit/>
          </a:bodyPr>
          <a:lstStyle/>
          <a:p>
            <a:r>
              <a:rPr lang="en-US" altLang="zh-CN" dirty="0" smtClean="0">
                <a:solidFill>
                  <a:srgbClr val="006699"/>
                </a:solidFill>
              </a:rPr>
              <a:t>What?</a:t>
            </a:r>
            <a:endParaRPr lang="zh-CN" altLang="en-US" dirty="0">
              <a:solidFill>
                <a:srgbClr val="006699"/>
              </a:solidFill>
            </a:endParaRPr>
          </a:p>
        </p:txBody>
      </p:sp>
      <p:sp>
        <p:nvSpPr>
          <p:cNvPr id="27" name="TextBox 52"/>
          <p:cNvSpPr txBox="1"/>
          <p:nvPr/>
        </p:nvSpPr>
        <p:spPr>
          <a:xfrm>
            <a:off x="2656800" y="2334579"/>
            <a:ext cx="840295" cy="400110"/>
          </a:xfrm>
          <a:prstGeom prst="rect">
            <a:avLst/>
          </a:prstGeom>
          <a:noFill/>
        </p:spPr>
        <p:txBody>
          <a:bodyPr wrap="none" rtlCol="0">
            <a:spAutoFit/>
          </a:bodyPr>
          <a:lstStyle/>
          <a:p>
            <a:r>
              <a:rPr lang="en-US" altLang="zh-CN" dirty="0" smtClean="0">
                <a:solidFill>
                  <a:srgbClr val="006699"/>
                </a:solidFill>
              </a:rPr>
              <a:t>Why?</a:t>
            </a:r>
            <a:endParaRPr lang="zh-CN" altLang="en-US" dirty="0">
              <a:solidFill>
                <a:srgbClr val="006699"/>
              </a:solidFill>
            </a:endParaRPr>
          </a:p>
        </p:txBody>
      </p:sp>
      <p:sp>
        <p:nvSpPr>
          <p:cNvPr id="72" name="TextBox 51"/>
          <p:cNvSpPr txBox="1"/>
          <p:nvPr/>
        </p:nvSpPr>
        <p:spPr>
          <a:xfrm>
            <a:off x="2785255" y="3150947"/>
            <a:ext cx="925253" cy="400110"/>
          </a:xfrm>
          <a:prstGeom prst="rect">
            <a:avLst/>
          </a:prstGeom>
          <a:noFill/>
        </p:spPr>
        <p:txBody>
          <a:bodyPr wrap="none" rtlCol="0">
            <a:spAutoFit/>
          </a:bodyPr>
          <a:lstStyle/>
          <a:p>
            <a:r>
              <a:rPr lang="en-US" altLang="zh-CN" dirty="0" smtClean="0">
                <a:solidFill>
                  <a:srgbClr val="006699"/>
                </a:solidFill>
              </a:rPr>
              <a:t>What?</a:t>
            </a:r>
            <a:endParaRPr lang="zh-CN" altLang="en-US" dirty="0">
              <a:solidFill>
                <a:srgbClr val="006699"/>
              </a:solidFill>
            </a:endParaRPr>
          </a:p>
        </p:txBody>
      </p:sp>
      <p:sp>
        <p:nvSpPr>
          <p:cNvPr id="77" name="TextBox 51"/>
          <p:cNvSpPr txBox="1"/>
          <p:nvPr/>
        </p:nvSpPr>
        <p:spPr>
          <a:xfrm>
            <a:off x="2850158" y="4053155"/>
            <a:ext cx="841897" cy="440121"/>
          </a:xfrm>
          <a:prstGeom prst="rect">
            <a:avLst/>
          </a:prstGeom>
          <a:noFill/>
        </p:spPr>
        <p:txBody>
          <a:bodyPr wrap="none" rtlCol="0">
            <a:spAutoFit/>
          </a:bodyPr>
          <a:lstStyle/>
          <a:p>
            <a:r>
              <a:rPr lang="en-US" altLang="zh-CN" dirty="0" smtClean="0">
                <a:solidFill>
                  <a:srgbClr val="006699"/>
                </a:solidFill>
              </a:rPr>
              <a:t>How?</a:t>
            </a:r>
            <a:endParaRPr lang="zh-CN" altLang="en-US" dirty="0">
              <a:solidFill>
                <a:srgbClr val="006699"/>
              </a:solidFill>
            </a:endParaRPr>
          </a:p>
        </p:txBody>
      </p:sp>
      <p:sp>
        <p:nvSpPr>
          <p:cNvPr id="78" name="TextBox 51"/>
          <p:cNvSpPr txBox="1"/>
          <p:nvPr/>
        </p:nvSpPr>
        <p:spPr>
          <a:xfrm>
            <a:off x="2850159" y="5061221"/>
            <a:ext cx="1141659" cy="400110"/>
          </a:xfrm>
          <a:prstGeom prst="rect">
            <a:avLst/>
          </a:prstGeom>
          <a:noFill/>
        </p:spPr>
        <p:txBody>
          <a:bodyPr wrap="none" rtlCol="0">
            <a:spAutoFit/>
          </a:bodyPr>
          <a:lstStyle/>
          <a:p>
            <a:r>
              <a:rPr lang="en-US" altLang="zh-CN" dirty="0" smtClean="0">
                <a:solidFill>
                  <a:srgbClr val="006699"/>
                </a:solidFill>
              </a:rPr>
              <a:t>Analysis</a:t>
            </a:r>
            <a:endParaRPr lang="zh-CN" altLang="en-US" dirty="0">
              <a:solidFill>
                <a:srgbClr val="006699"/>
              </a:solidFill>
            </a:endParaRPr>
          </a:p>
        </p:txBody>
      </p:sp>
      <p:cxnSp>
        <p:nvCxnSpPr>
          <p:cNvPr id="80" name="直接箭头连接符 79"/>
          <p:cNvCxnSpPr/>
          <p:nvPr/>
        </p:nvCxnSpPr>
        <p:spPr bwMode="auto">
          <a:xfrm>
            <a:off x="1295400" y="2854437"/>
            <a:ext cx="0" cy="1180273"/>
          </a:xfrm>
          <a:prstGeom prst="straightConnector1">
            <a:avLst/>
          </a:prstGeom>
          <a:solidFill>
            <a:schemeClr val="bg1"/>
          </a:solidFill>
          <a:ln w="12700" cap="flat" cmpd="sng" algn="ctr">
            <a:solidFill>
              <a:srgbClr val="000066"/>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83" name="TextBox 51"/>
          <p:cNvSpPr txBox="1"/>
          <p:nvPr/>
        </p:nvSpPr>
        <p:spPr>
          <a:xfrm>
            <a:off x="320096" y="3124200"/>
            <a:ext cx="2294474" cy="400110"/>
          </a:xfrm>
          <a:prstGeom prst="rect">
            <a:avLst/>
          </a:prstGeom>
          <a:noFill/>
        </p:spPr>
        <p:txBody>
          <a:bodyPr wrap="none" rtlCol="0">
            <a:spAutoFit/>
          </a:bodyPr>
          <a:lstStyle/>
          <a:p>
            <a:r>
              <a:rPr lang="en-US" altLang="zh-CN" dirty="0" smtClean="0">
                <a:solidFill>
                  <a:srgbClr val="006699"/>
                </a:solidFill>
              </a:rPr>
              <a:t>3 Basic Algorithms</a:t>
            </a:r>
            <a:endParaRPr lang="zh-CN" altLang="en-US" dirty="0">
              <a:solidFill>
                <a:srgbClr val="006699"/>
              </a:solidFill>
            </a:endParaRPr>
          </a:p>
        </p:txBody>
      </p:sp>
      <p:sp>
        <p:nvSpPr>
          <p:cNvPr id="90" name="圆角矩形 89"/>
          <p:cNvSpPr/>
          <p:nvPr/>
        </p:nvSpPr>
        <p:spPr bwMode="auto">
          <a:xfrm>
            <a:off x="6438900" y="2291689"/>
            <a:ext cx="1905000" cy="668370"/>
          </a:xfrm>
          <a:prstGeom prst="roundRect">
            <a:avLst/>
          </a:prstGeom>
          <a:ln>
            <a:headEnd type="none" w="med" len="med"/>
            <a:tailEnd type="none" w="med" len="med"/>
          </a:ln>
          <a:extLst/>
        </p:spPr>
        <p:style>
          <a:lnRef idx="3">
            <a:schemeClr val="lt1"/>
          </a:lnRef>
          <a:fillRef idx="1">
            <a:schemeClr val="accent6"/>
          </a:fillRef>
          <a:effectRef idx="1">
            <a:schemeClr val="accent6"/>
          </a:effectRef>
          <a:fontRef idx="minor">
            <a:schemeClr val="lt1"/>
          </a:fontRef>
        </p:style>
        <p:txBody>
          <a:bodyPr vert="horz" wrap="square" lIns="91440" tIns="45720" rIns="91440" bIns="45720" numCol="1" rtlCol="0" anchor="ctr" anchorCtr="0" compatLnSpc="1">
            <a:prstTxWarp prst="textNoShape">
              <a:avLst/>
            </a:prstTxWarp>
          </a:bodyPr>
          <a:lstStyle/>
          <a:p>
            <a:pPr>
              <a:spcBef>
                <a:spcPts val="0"/>
              </a:spcBef>
            </a:pPr>
            <a:r>
              <a:rPr lang="en-US" altLang="zh-CN" b="1" dirty="0">
                <a:solidFill>
                  <a:schemeClr val="bg1"/>
                </a:solidFill>
                <a:effectLst>
                  <a:outerShdw blurRad="38100" dist="38100" dir="2700000" algn="tl">
                    <a:srgbClr val="000000">
                      <a:alpha val="43137"/>
                    </a:srgbClr>
                  </a:outerShdw>
                </a:effectLst>
                <a:latin typeface="Arial" charset="0"/>
                <a:ea typeface="黑体" pitchFamily="2" charset="-122"/>
              </a:rPr>
              <a:t>Link with real world </a:t>
            </a:r>
            <a:r>
              <a:rPr lang="en-US" altLang="zh-CN" b="1" dirty="0" smtClean="0">
                <a:solidFill>
                  <a:schemeClr val="bg1"/>
                </a:solidFill>
                <a:effectLst>
                  <a:outerShdw blurRad="38100" dist="38100" dir="2700000" algn="tl">
                    <a:srgbClr val="000000">
                      <a:alpha val="43137"/>
                    </a:srgbClr>
                  </a:outerShdw>
                </a:effectLst>
                <a:latin typeface="Arial" charset="0"/>
                <a:ea typeface="黑体" pitchFamily="2" charset="-122"/>
              </a:rPr>
              <a:t>cases</a:t>
            </a:r>
            <a:endParaRPr lang="zh-CN" altLang="en-US" b="1" dirty="0">
              <a:solidFill>
                <a:schemeClr val="bg1"/>
              </a:solidFill>
              <a:effectLst>
                <a:outerShdw blurRad="38100" dist="38100" dir="2700000" algn="tl">
                  <a:srgbClr val="000000">
                    <a:alpha val="43137"/>
                  </a:srgbClr>
                </a:outerShdw>
              </a:effectLst>
              <a:latin typeface="Arial" charset="0"/>
              <a:ea typeface="黑体" pitchFamily="2" charset="-122"/>
            </a:endParaRPr>
          </a:p>
        </p:txBody>
      </p:sp>
      <p:sp>
        <p:nvSpPr>
          <p:cNvPr id="91" name="圆角矩形 90"/>
          <p:cNvSpPr/>
          <p:nvPr/>
        </p:nvSpPr>
        <p:spPr bwMode="auto">
          <a:xfrm>
            <a:off x="5952252" y="3272679"/>
            <a:ext cx="1737071" cy="668370"/>
          </a:xfrm>
          <a:prstGeom prst="roundRect">
            <a:avLst/>
          </a:prstGeom>
          <a:ln>
            <a:headEnd type="none" w="med" len="med"/>
            <a:tailEnd type="none" w="med" len="med"/>
          </a:ln>
          <a:extLst/>
        </p:spPr>
        <p:style>
          <a:lnRef idx="3">
            <a:schemeClr val="lt1"/>
          </a:lnRef>
          <a:fillRef idx="1">
            <a:schemeClr val="accent6"/>
          </a:fillRef>
          <a:effectRef idx="1">
            <a:schemeClr val="accent6"/>
          </a:effectRef>
          <a:fontRef idx="minor">
            <a:schemeClr val="lt1"/>
          </a:fontRef>
        </p:style>
        <p:txBody>
          <a:bodyPr vert="horz" wrap="square" lIns="91440" tIns="45720" rIns="91440" bIns="45720" numCol="1" rtlCol="0" anchor="ctr" anchorCtr="0" compatLnSpc="1">
            <a:prstTxWarp prst="textNoShape">
              <a:avLst/>
            </a:prstTxWarp>
          </a:bodyPr>
          <a:lstStyle/>
          <a:p>
            <a:pPr algn="ctr"/>
            <a:r>
              <a:rPr lang="en-US" altLang="zh-CN" b="1" dirty="0">
                <a:solidFill>
                  <a:schemeClr val="bg1"/>
                </a:solidFill>
                <a:effectLst>
                  <a:outerShdw blurRad="38100" dist="38100" dir="2700000" algn="tl">
                    <a:srgbClr val="000000">
                      <a:alpha val="43137"/>
                    </a:srgbClr>
                  </a:outerShdw>
                </a:effectLst>
                <a:latin typeface="Arial" charset="0"/>
                <a:ea typeface="黑体" pitchFamily="2" charset="-122"/>
              </a:rPr>
              <a:t>Cooperative Learning</a:t>
            </a:r>
            <a:endParaRPr lang="zh-CN" altLang="en-US" b="1" dirty="0">
              <a:solidFill>
                <a:schemeClr val="bg1"/>
              </a:solidFill>
              <a:effectLst>
                <a:outerShdw blurRad="38100" dist="38100" dir="2700000" algn="tl">
                  <a:srgbClr val="000000">
                    <a:alpha val="43137"/>
                  </a:srgbClr>
                </a:outerShdw>
              </a:effectLst>
              <a:latin typeface="Arial" charset="0"/>
              <a:ea typeface="黑体" pitchFamily="2" charset="-122"/>
            </a:endParaRPr>
          </a:p>
        </p:txBody>
      </p:sp>
      <p:sp>
        <p:nvSpPr>
          <p:cNvPr id="92" name="圆角矩形 91"/>
          <p:cNvSpPr/>
          <p:nvPr/>
        </p:nvSpPr>
        <p:spPr bwMode="auto">
          <a:xfrm>
            <a:off x="7614465" y="3272679"/>
            <a:ext cx="1465634" cy="668370"/>
          </a:xfrm>
          <a:prstGeom prst="roundRect">
            <a:avLst/>
          </a:prstGeom>
          <a:ln>
            <a:headEnd type="none" w="med" len="med"/>
            <a:tailEnd type="none" w="med" len="med"/>
          </a:ln>
          <a:extLst/>
        </p:spPr>
        <p:style>
          <a:lnRef idx="3">
            <a:schemeClr val="lt1"/>
          </a:lnRef>
          <a:fillRef idx="1">
            <a:schemeClr val="accent6"/>
          </a:fillRef>
          <a:effectRef idx="1">
            <a:schemeClr val="accent6"/>
          </a:effectRef>
          <a:fontRef idx="minor">
            <a:schemeClr val="lt1"/>
          </a:fontRef>
        </p:style>
        <p:txBody>
          <a:bodyPr vert="horz" wrap="square" lIns="91440" tIns="45720" rIns="91440" bIns="45720" numCol="1" rtlCol="0" anchor="ctr" anchorCtr="0" compatLnSpc="1">
            <a:prstTxWarp prst="textNoShape">
              <a:avLst/>
            </a:prstTxWarp>
          </a:bodyPr>
          <a:lstStyle/>
          <a:p>
            <a:pPr algn="ctr"/>
            <a:r>
              <a:rPr lang="en-US" altLang="zh-CN" b="1" dirty="0">
                <a:solidFill>
                  <a:schemeClr val="bg1"/>
                </a:solidFill>
                <a:effectLst>
                  <a:outerShdw blurRad="38100" dist="38100" dir="2700000" algn="tl">
                    <a:srgbClr val="000000">
                      <a:alpha val="43137"/>
                    </a:srgbClr>
                  </a:outerShdw>
                </a:effectLst>
                <a:latin typeface="Arial" charset="0"/>
                <a:ea typeface="黑体" pitchFamily="2" charset="-122"/>
              </a:rPr>
              <a:t>Group Acting</a:t>
            </a:r>
            <a:endParaRPr lang="zh-CN" altLang="en-US" b="1" dirty="0">
              <a:solidFill>
                <a:schemeClr val="bg1"/>
              </a:solidFill>
              <a:effectLst>
                <a:outerShdw blurRad="38100" dist="38100" dir="2700000" algn="tl">
                  <a:srgbClr val="000000">
                    <a:alpha val="43137"/>
                  </a:srgbClr>
                </a:outerShdw>
              </a:effectLst>
              <a:latin typeface="Arial" charset="0"/>
              <a:ea typeface="黑体" pitchFamily="2" charset="-122"/>
            </a:endParaRPr>
          </a:p>
        </p:txBody>
      </p:sp>
      <p:sp>
        <p:nvSpPr>
          <p:cNvPr id="93" name="圆角矩形 92"/>
          <p:cNvSpPr/>
          <p:nvPr/>
        </p:nvSpPr>
        <p:spPr bwMode="auto">
          <a:xfrm>
            <a:off x="5933964" y="4260907"/>
            <a:ext cx="1680501" cy="668370"/>
          </a:xfrm>
          <a:prstGeom prst="roundRect">
            <a:avLst/>
          </a:prstGeom>
          <a:ln>
            <a:headEnd type="none" w="med" len="med"/>
            <a:tailEnd type="none" w="med" len="med"/>
          </a:ln>
          <a:extLst/>
        </p:spPr>
        <p:style>
          <a:lnRef idx="3">
            <a:schemeClr val="lt1"/>
          </a:lnRef>
          <a:fillRef idx="1">
            <a:schemeClr val="accent6"/>
          </a:fillRef>
          <a:effectRef idx="1">
            <a:schemeClr val="accent6"/>
          </a:effectRef>
          <a:fontRef idx="minor">
            <a:schemeClr val="lt1"/>
          </a:fontRef>
        </p:style>
        <p:txBody>
          <a:bodyPr vert="horz" wrap="square" lIns="91440" tIns="45720" rIns="91440" bIns="45720" numCol="1" rtlCol="0" anchor="ctr" anchorCtr="0" compatLnSpc="1">
            <a:prstTxWarp prst="textNoShape">
              <a:avLst/>
            </a:prstTxWarp>
          </a:bodyPr>
          <a:lstStyle/>
          <a:p>
            <a:pPr algn="ctr"/>
            <a:r>
              <a:rPr lang="en-US" altLang="zh-CN" b="1" dirty="0">
                <a:solidFill>
                  <a:schemeClr val="bg1"/>
                </a:solidFill>
                <a:effectLst>
                  <a:outerShdw blurRad="38100" dist="38100" dir="2700000" algn="tl">
                    <a:srgbClr val="000000">
                      <a:alpha val="43137"/>
                    </a:srgbClr>
                  </a:outerShdw>
                </a:effectLst>
                <a:latin typeface="Arial" charset="0"/>
                <a:ea typeface="黑体" pitchFamily="2" charset="-122"/>
              </a:rPr>
              <a:t>Reciprocal </a:t>
            </a:r>
            <a:r>
              <a:rPr lang="en-US" altLang="zh-CN" b="1" dirty="0" smtClean="0">
                <a:solidFill>
                  <a:schemeClr val="bg1"/>
                </a:solidFill>
                <a:effectLst>
                  <a:outerShdw blurRad="38100" dist="38100" dir="2700000" algn="tl">
                    <a:srgbClr val="000000">
                      <a:alpha val="43137"/>
                    </a:srgbClr>
                  </a:outerShdw>
                </a:effectLst>
                <a:latin typeface="Arial" charset="0"/>
                <a:ea typeface="黑体" pitchFamily="2" charset="-122"/>
              </a:rPr>
              <a:t>Learning</a:t>
            </a:r>
            <a:endParaRPr lang="zh-CN" altLang="en-US" b="1" dirty="0">
              <a:solidFill>
                <a:schemeClr val="bg1"/>
              </a:solidFill>
              <a:effectLst>
                <a:outerShdw blurRad="38100" dist="38100" dir="2700000" algn="tl">
                  <a:srgbClr val="000000">
                    <a:alpha val="43137"/>
                  </a:srgbClr>
                </a:outerShdw>
              </a:effectLst>
              <a:latin typeface="Arial" charset="0"/>
              <a:ea typeface="黑体" pitchFamily="2" charset="-122"/>
            </a:endParaRPr>
          </a:p>
        </p:txBody>
      </p:sp>
      <p:sp>
        <p:nvSpPr>
          <p:cNvPr id="95" name="圆角矩形 94"/>
          <p:cNvSpPr/>
          <p:nvPr/>
        </p:nvSpPr>
        <p:spPr bwMode="auto">
          <a:xfrm>
            <a:off x="7467600" y="4260907"/>
            <a:ext cx="1752600" cy="668370"/>
          </a:xfrm>
          <a:prstGeom prst="roundRect">
            <a:avLst/>
          </a:prstGeom>
          <a:ln>
            <a:headEnd type="none" w="med" len="med"/>
            <a:tailEnd type="none" w="med" len="med"/>
          </a:ln>
          <a:extLst/>
        </p:spPr>
        <p:style>
          <a:lnRef idx="3">
            <a:schemeClr val="lt1"/>
          </a:lnRef>
          <a:fillRef idx="1">
            <a:schemeClr val="accent6"/>
          </a:fillRef>
          <a:effectRef idx="1">
            <a:schemeClr val="accent6"/>
          </a:effectRef>
          <a:fontRef idx="minor">
            <a:schemeClr val="lt1"/>
          </a:fontRef>
        </p:style>
        <p:txBody>
          <a:bodyPr vert="horz" wrap="square" lIns="91440" tIns="45720" rIns="91440" bIns="45720" numCol="1" rtlCol="0" anchor="ctr" anchorCtr="0" compatLnSpc="1">
            <a:prstTxWarp prst="textNoShape">
              <a:avLst/>
            </a:prstTxWarp>
          </a:bodyPr>
          <a:lstStyle/>
          <a:p>
            <a:pPr algn="ctr">
              <a:spcBef>
                <a:spcPts val="0"/>
              </a:spcBef>
            </a:pPr>
            <a:r>
              <a:rPr lang="en-US" altLang="zh-CN" sz="1800" b="1" dirty="0" smtClean="0">
                <a:solidFill>
                  <a:schemeClr val="bg1"/>
                </a:solidFill>
                <a:effectLst>
                  <a:outerShdw blurRad="38100" dist="38100" dir="2700000" algn="tl">
                    <a:srgbClr val="000000">
                      <a:alpha val="43137"/>
                    </a:srgbClr>
                  </a:outerShdw>
                </a:effectLst>
                <a:latin typeface="Arial" charset="0"/>
                <a:ea typeface="黑体" pitchFamily="2" charset="-122"/>
              </a:rPr>
              <a:t>Practical Programming</a:t>
            </a:r>
            <a:endParaRPr lang="zh-CN" altLang="en-US" sz="1800" b="1" dirty="0">
              <a:solidFill>
                <a:schemeClr val="bg1"/>
              </a:solidFill>
              <a:effectLst>
                <a:outerShdw blurRad="38100" dist="38100" dir="2700000" algn="tl">
                  <a:srgbClr val="000000">
                    <a:alpha val="43137"/>
                  </a:srgbClr>
                </a:outerShdw>
              </a:effectLst>
              <a:latin typeface="Arial" charset="0"/>
              <a:ea typeface="黑体" pitchFamily="2" charset="-122"/>
            </a:endParaRPr>
          </a:p>
        </p:txBody>
      </p:sp>
      <p:sp>
        <p:nvSpPr>
          <p:cNvPr id="96" name="圆角矩形 95"/>
          <p:cNvSpPr/>
          <p:nvPr/>
        </p:nvSpPr>
        <p:spPr bwMode="auto">
          <a:xfrm>
            <a:off x="5936723" y="5207729"/>
            <a:ext cx="1677742" cy="668370"/>
          </a:xfrm>
          <a:prstGeom prst="roundRect">
            <a:avLst/>
          </a:prstGeom>
          <a:ln>
            <a:headEnd type="none" w="med" len="med"/>
            <a:tailEnd type="none" w="med" len="med"/>
          </a:ln>
          <a:extLst/>
        </p:spPr>
        <p:style>
          <a:lnRef idx="3">
            <a:schemeClr val="lt1"/>
          </a:lnRef>
          <a:fillRef idx="1">
            <a:schemeClr val="accent6"/>
          </a:fillRef>
          <a:effectRef idx="1">
            <a:schemeClr val="accent6"/>
          </a:effectRef>
          <a:fontRef idx="minor">
            <a:schemeClr val="lt1"/>
          </a:fontRef>
        </p:style>
        <p:txBody>
          <a:bodyPr vert="horz" wrap="square" lIns="91440" tIns="45720" rIns="91440" bIns="45720" numCol="1" rtlCol="0" anchor="ctr" anchorCtr="0" compatLnSpc="1">
            <a:prstTxWarp prst="textNoShape">
              <a:avLst/>
            </a:prstTxWarp>
          </a:bodyPr>
          <a:lstStyle/>
          <a:p>
            <a:pPr algn="ctr">
              <a:spcBef>
                <a:spcPts val="0"/>
              </a:spcBef>
            </a:pPr>
            <a:r>
              <a:rPr lang="en-US" altLang="zh-CN" sz="1800" b="1" dirty="0" smtClean="0">
                <a:solidFill>
                  <a:schemeClr val="bg1"/>
                </a:solidFill>
                <a:effectLst>
                  <a:outerShdw blurRad="38100" dist="38100" dir="2700000" algn="tl">
                    <a:srgbClr val="000000">
                      <a:alpha val="43137"/>
                    </a:srgbClr>
                  </a:outerShdw>
                </a:effectLst>
                <a:latin typeface="Arial" charset="0"/>
                <a:ea typeface="黑体" pitchFamily="2" charset="-122"/>
              </a:rPr>
              <a:t>Practical Exploration</a:t>
            </a:r>
            <a:endParaRPr lang="zh-CN" altLang="en-US" sz="1800" b="1" dirty="0">
              <a:solidFill>
                <a:schemeClr val="bg1"/>
              </a:solidFill>
              <a:effectLst>
                <a:outerShdw blurRad="38100" dist="38100" dir="2700000" algn="tl">
                  <a:srgbClr val="000000">
                    <a:alpha val="43137"/>
                  </a:srgbClr>
                </a:outerShdw>
              </a:effectLst>
              <a:latin typeface="Arial" charset="0"/>
              <a:ea typeface="黑体" pitchFamily="2" charset="-122"/>
            </a:endParaRPr>
          </a:p>
        </p:txBody>
      </p:sp>
      <p:sp>
        <p:nvSpPr>
          <p:cNvPr id="97" name="圆角矩形 96"/>
          <p:cNvSpPr/>
          <p:nvPr/>
        </p:nvSpPr>
        <p:spPr bwMode="auto">
          <a:xfrm>
            <a:off x="7614465" y="5213082"/>
            <a:ext cx="1465634" cy="668370"/>
          </a:xfrm>
          <a:prstGeom prst="roundRect">
            <a:avLst/>
          </a:prstGeom>
          <a:ln>
            <a:headEnd type="none" w="med" len="med"/>
            <a:tailEnd type="none" w="med" len="med"/>
          </a:ln>
          <a:extLst/>
        </p:spPr>
        <p:style>
          <a:lnRef idx="3">
            <a:schemeClr val="lt1"/>
          </a:lnRef>
          <a:fillRef idx="1">
            <a:schemeClr val="accent6"/>
          </a:fillRef>
          <a:effectRef idx="1">
            <a:schemeClr val="accent6"/>
          </a:effectRef>
          <a:fontRef idx="minor">
            <a:schemeClr val="lt1"/>
          </a:fontRef>
        </p:style>
        <p:txBody>
          <a:bodyPr vert="horz" wrap="square" lIns="91440" tIns="45720" rIns="91440" bIns="45720" numCol="1" rtlCol="0" anchor="ctr" anchorCtr="0" compatLnSpc="1">
            <a:prstTxWarp prst="textNoShape">
              <a:avLst/>
            </a:prstTxWarp>
          </a:bodyPr>
          <a:lstStyle/>
          <a:p>
            <a:pPr algn="ctr"/>
            <a:r>
              <a:rPr lang="en-US" altLang="zh-CN" b="1" dirty="0" smtClean="0">
                <a:solidFill>
                  <a:schemeClr val="bg1"/>
                </a:solidFill>
                <a:effectLst>
                  <a:outerShdw blurRad="38100" dist="38100" dir="2700000" algn="tl">
                    <a:srgbClr val="000000">
                      <a:alpha val="43137"/>
                    </a:srgbClr>
                  </a:outerShdw>
                </a:effectLst>
                <a:latin typeface="Arial" charset="0"/>
                <a:ea typeface="黑体" pitchFamily="2" charset="-122"/>
              </a:rPr>
              <a:t>Extension Research</a:t>
            </a:r>
            <a:endParaRPr lang="zh-CN" altLang="en-US" b="1" dirty="0">
              <a:solidFill>
                <a:schemeClr val="bg1"/>
              </a:solidFill>
              <a:effectLst>
                <a:outerShdw blurRad="38100" dist="38100" dir="2700000" algn="tl">
                  <a:srgbClr val="000000">
                    <a:alpha val="43137"/>
                  </a:srgbClr>
                </a:outerShdw>
              </a:effectLst>
              <a:latin typeface="Arial" charset="0"/>
              <a:ea typeface="黑体" pitchFamily="2" charset="-122"/>
            </a:endParaRPr>
          </a:p>
        </p:txBody>
      </p:sp>
      <p:sp>
        <p:nvSpPr>
          <p:cNvPr id="38" name="折角形 37"/>
          <p:cNvSpPr/>
          <p:nvPr/>
        </p:nvSpPr>
        <p:spPr bwMode="auto">
          <a:xfrm>
            <a:off x="2503521" y="6174649"/>
            <a:ext cx="4073730" cy="531430"/>
          </a:xfrm>
          <a:prstGeom prst="foldedCorner">
            <a:avLst>
              <a:gd name="adj" fmla="val 46941"/>
            </a:avLst>
          </a:prstGeom>
          <a:ln>
            <a:headEnd type="none" w="med" len="med"/>
            <a:tailEnd type="none" w="med" len="med"/>
          </a:ln>
          <a:extLs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accent3"/>
          </a:lnRef>
          <a:fillRef idx="2">
            <a:schemeClr val="accent3"/>
          </a:fillRef>
          <a:effectRef idx="1">
            <a:schemeClr val="accent3"/>
          </a:effectRef>
          <a:fontRef idx="minor">
            <a:schemeClr val="dk1"/>
          </a:fontRef>
        </p:style>
        <p:txBody>
          <a:bodyPr vert="horz" wrap="square" lIns="91440" tIns="45720" rIns="91440" bIns="45720" numCol="1" rtlCol="0" anchor="t" anchorCtr="0" compatLnSpc="1">
            <a:prstTxWarp prst="textNoShape">
              <a:avLst/>
            </a:prstTxWarp>
          </a:bodyPr>
          <a:lstStyle/>
          <a:p>
            <a:pPr marL="342900" indent="-342900" algn="ctr">
              <a:spcBef>
                <a:spcPts val="0"/>
              </a:spcBef>
              <a:buFont typeface="Arial" panose="020B0604020202020204" pitchFamily="34" charset="0"/>
              <a:buChar char="•"/>
            </a:pPr>
            <a:r>
              <a:rPr lang="en-US" sz="2400" b="1" dirty="0" smtClean="0">
                <a:solidFill>
                  <a:srgbClr val="FF0000"/>
                </a:solidFill>
              </a:rPr>
              <a:t>Merge Sort</a:t>
            </a:r>
            <a:endParaRPr lang="en-US" sz="2400" b="1" dirty="0">
              <a:solidFill>
                <a:srgbClr val="FF0000"/>
              </a:solidFill>
            </a:endParaRPr>
          </a:p>
        </p:txBody>
      </p:sp>
    </p:spTree>
    <p:extLst>
      <p:ext uri="{BB962C8B-B14F-4D97-AF65-F5344CB8AC3E}">
        <p14:creationId xmlns:p14="http://schemas.microsoft.com/office/powerpoint/2010/main" val="12500018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mph" presetSubtype="0" repeatCount="2000" fill="remove" grpId="0" nodeType="clickEffect">
                                  <p:stCondLst>
                                    <p:cond delay="0"/>
                                  </p:stCondLst>
                                  <p:childTnLst>
                                    <p:animClr clrSpc="rgb" dir="cw">
                                      <p:cBhvr override="childStyle">
                                        <p:cTn id="6" dur="250" autoRev="1" fill="remove"/>
                                        <p:tgtEl>
                                          <p:spTgt spid="90"/>
                                        </p:tgtEl>
                                        <p:attrNameLst>
                                          <p:attrName>style.color</p:attrName>
                                        </p:attrNameLst>
                                      </p:cBhvr>
                                      <p:to>
                                        <a:schemeClr val="bg1"/>
                                      </p:to>
                                    </p:animClr>
                                    <p:animClr clrSpc="rgb" dir="cw">
                                      <p:cBhvr>
                                        <p:cTn id="7" dur="250" autoRev="1" fill="remove"/>
                                        <p:tgtEl>
                                          <p:spTgt spid="90"/>
                                        </p:tgtEl>
                                        <p:attrNameLst>
                                          <p:attrName>fillcolor</p:attrName>
                                        </p:attrNameLst>
                                      </p:cBhvr>
                                      <p:to>
                                        <a:schemeClr val="bg1"/>
                                      </p:to>
                                    </p:animClr>
                                    <p:set>
                                      <p:cBhvr>
                                        <p:cTn id="8" dur="250" autoRev="1" fill="remove"/>
                                        <p:tgtEl>
                                          <p:spTgt spid="90"/>
                                        </p:tgtEl>
                                        <p:attrNameLst>
                                          <p:attrName>fill.type</p:attrName>
                                        </p:attrNameLst>
                                      </p:cBhvr>
                                      <p:to>
                                        <p:strVal val="solid"/>
                                      </p:to>
                                    </p:set>
                                    <p:set>
                                      <p:cBhvr>
                                        <p:cTn id="9" dur="250" autoRev="1" fill="remove"/>
                                        <p:tgtEl>
                                          <p:spTgt spid="90"/>
                                        </p:tgtEl>
                                        <p:attrNameLst>
                                          <p:attrName>fill.on</p:attrName>
                                        </p:attrNameLst>
                                      </p:cBhvr>
                                      <p:to>
                                        <p:strVal val="true"/>
                                      </p:to>
                                    </p:set>
                                  </p:childTnLst>
                                </p:cTn>
                              </p:par>
                              <p:par>
                                <p:cTn id="10" presetID="27" presetClass="emph" presetSubtype="0" repeatCount="2000" fill="remove" grpId="0" nodeType="withEffect">
                                  <p:stCondLst>
                                    <p:cond delay="0"/>
                                  </p:stCondLst>
                                  <p:childTnLst>
                                    <p:animClr clrSpc="rgb" dir="cw">
                                      <p:cBhvr override="childStyle">
                                        <p:cTn id="11" dur="250" autoRev="1" fill="remove"/>
                                        <p:tgtEl>
                                          <p:spTgt spid="91"/>
                                        </p:tgtEl>
                                        <p:attrNameLst>
                                          <p:attrName>style.color</p:attrName>
                                        </p:attrNameLst>
                                      </p:cBhvr>
                                      <p:to>
                                        <a:schemeClr val="bg1"/>
                                      </p:to>
                                    </p:animClr>
                                    <p:animClr clrSpc="rgb" dir="cw">
                                      <p:cBhvr>
                                        <p:cTn id="12" dur="250" autoRev="1" fill="remove"/>
                                        <p:tgtEl>
                                          <p:spTgt spid="91"/>
                                        </p:tgtEl>
                                        <p:attrNameLst>
                                          <p:attrName>fillcolor</p:attrName>
                                        </p:attrNameLst>
                                      </p:cBhvr>
                                      <p:to>
                                        <a:schemeClr val="bg1"/>
                                      </p:to>
                                    </p:animClr>
                                    <p:set>
                                      <p:cBhvr>
                                        <p:cTn id="13" dur="250" autoRev="1" fill="remove"/>
                                        <p:tgtEl>
                                          <p:spTgt spid="91"/>
                                        </p:tgtEl>
                                        <p:attrNameLst>
                                          <p:attrName>fill.type</p:attrName>
                                        </p:attrNameLst>
                                      </p:cBhvr>
                                      <p:to>
                                        <p:strVal val="solid"/>
                                      </p:to>
                                    </p:set>
                                    <p:set>
                                      <p:cBhvr>
                                        <p:cTn id="14" dur="250" autoRev="1" fill="remove"/>
                                        <p:tgtEl>
                                          <p:spTgt spid="91"/>
                                        </p:tgtEl>
                                        <p:attrNameLst>
                                          <p:attrName>fill.on</p:attrName>
                                        </p:attrNameLst>
                                      </p:cBhvr>
                                      <p:to>
                                        <p:strVal val="true"/>
                                      </p:to>
                                    </p:set>
                                  </p:childTnLst>
                                </p:cTn>
                              </p:par>
                              <p:par>
                                <p:cTn id="15" presetID="27" presetClass="emph" presetSubtype="0" repeatCount="2000" fill="remove" grpId="0" nodeType="withEffect">
                                  <p:stCondLst>
                                    <p:cond delay="0"/>
                                  </p:stCondLst>
                                  <p:childTnLst>
                                    <p:animClr clrSpc="rgb" dir="cw">
                                      <p:cBhvr override="childStyle">
                                        <p:cTn id="16" dur="250" autoRev="1" fill="remove"/>
                                        <p:tgtEl>
                                          <p:spTgt spid="92"/>
                                        </p:tgtEl>
                                        <p:attrNameLst>
                                          <p:attrName>style.color</p:attrName>
                                        </p:attrNameLst>
                                      </p:cBhvr>
                                      <p:to>
                                        <a:schemeClr val="bg1"/>
                                      </p:to>
                                    </p:animClr>
                                    <p:animClr clrSpc="rgb" dir="cw">
                                      <p:cBhvr>
                                        <p:cTn id="17" dur="250" autoRev="1" fill="remove"/>
                                        <p:tgtEl>
                                          <p:spTgt spid="92"/>
                                        </p:tgtEl>
                                        <p:attrNameLst>
                                          <p:attrName>fillcolor</p:attrName>
                                        </p:attrNameLst>
                                      </p:cBhvr>
                                      <p:to>
                                        <a:schemeClr val="bg1"/>
                                      </p:to>
                                    </p:animClr>
                                    <p:set>
                                      <p:cBhvr>
                                        <p:cTn id="18" dur="250" autoRev="1" fill="remove"/>
                                        <p:tgtEl>
                                          <p:spTgt spid="92"/>
                                        </p:tgtEl>
                                        <p:attrNameLst>
                                          <p:attrName>fill.type</p:attrName>
                                        </p:attrNameLst>
                                      </p:cBhvr>
                                      <p:to>
                                        <p:strVal val="solid"/>
                                      </p:to>
                                    </p:set>
                                    <p:set>
                                      <p:cBhvr>
                                        <p:cTn id="19" dur="250" autoRev="1" fill="remove"/>
                                        <p:tgtEl>
                                          <p:spTgt spid="92"/>
                                        </p:tgtEl>
                                        <p:attrNameLst>
                                          <p:attrName>fill.on</p:attrName>
                                        </p:attrNameLst>
                                      </p:cBhvr>
                                      <p:to>
                                        <p:strVal val="true"/>
                                      </p:to>
                                    </p:set>
                                  </p:childTnLst>
                                </p:cTn>
                              </p:par>
                              <p:par>
                                <p:cTn id="20" presetID="27" presetClass="emph" presetSubtype="0" repeatCount="2000" fill="remove" grpId="0" nodeType="withEffect">
                                  <p:stCondLst>
                                    <p:cond delay="0"/>
                                  </p:stCondLst>
                                  <p:childTnLst>
                                    <p:animClr clrSpc="rgb" dir="cw">
                                      <p:cBhvr override="childStyle">
                                        <p:cTn id="21" dur="250" autoRev="1" fill="remove"/>
                                        <p:tgtEl>
                                          <p:spTgt spid="93"/>
                                        </p:tgtEl>
                                        <p:attrNameLst>
                                          <p:attrName>style.color</p:attrName>
                                        </p:attrNameLst>
                                      </p:cBhvr>
                                      <p:to>
                                        <a:schemeClr val="bg1"/>
                                      </p:to>
                                    </p:animClr>
                                    <p:animClr clrSpc="rgb" dir="cw">
                                      <p:cBhvr>
                                        <p:cTn id="22" dur="250" autoRev="1" fill="remove"/>
                                        <p:tgtEl>
                                          <p:spTgt spid="93"/>
                                        </p:tgtEl>
                                        <p:attrNameLst>
                                          <p:attrName>fillcolor</p:attrName>
                                        </p:attrNameLst>
                                      </p:cBhvr>
                                      <p:to>
                                        <a:schemeClr val="bg1"/>
                                      </p:to>
                                    </p:animClr>
                                    <p:set>
                                      <p:cBhvr>
                                        <p:cTn id="23" dur="250" autoRev="1" fill="remove"/>
                                        <p:tgtEl>
                                          <p:spTgt spid="93"/>
                                        </p:tgtEl>
                                        <p:attrNameLst>
                                          <p:attrName>fill.type</p:attrName>
                                        </p:attrNameLst>
                                      </p:cBhvr>
                                      <p:to>
                                        <p:strVal val="solid"/>
                                      </p:to>
                                    </p:set>
                                    <p:set>
                                      <p:cBhvr>
                                        <p:cTn id="24" dur="250" autoRev="1" fill="remove"/>
                                        <p:tgtEl>
                                          <p:spTgt spid="93"/>
                                        </p:tgtEl>
                                        <p:attrNameLst>
                                          <p:attrName>fill.on</p:attrName>
                                        </p:attrNameLst>
                                      </p:cBhvr>
                                      <p:to>
                                        <p:strVal val="true"/>
                                      </p:to>
                                    </p:set>
                                  </p:childTnLst>
                                </p:cTn>
                              </p:par>
                              <p:par>
                                <p:cTn id="25" presetID="27" presetClass="emph" presetSubtype="0" repeatCount="2000" fill="remove" grpId="0" nodeType="withEffect">
                                  <p:stCondLst>
                                    <p:cond delay="0"/>
                                  </p:stCondLst>
                                  <p:childTnLst>
                                    <p:animClr clrSpc="rgb" dir="cw">
                                      <p:cBhvr override="childStyle">
                                        <p:cTn id="26" dur="250" autoRev="1" fill="remove"/>
                                        <p:tgtEl>
                                          <p:spTgt spid="95"/>
                                        </p:tgtEl>
                                        <p:attrNameLst>
                                          <p:attrName>style.color</p:attrName>
                                        </p:attrNameLst>
                                      </p:cBhvr>
                                      <p:to>
                                        <a:schemeClr val="bg1"/>
                                      </p:to>
                                    </p:animClr>
                                    <p:animClr clrSpc="rgb" dir="cw">
                                      <p:cBhvr>
                                        <p:cTn id="27" dur="250" autoRev="1" fill="remove"/>
                                        <p:tgtEl>
                                          <p:spTgt spid="95"/>
                                        </p:tgtEl>
                                        <p:attrNameLst>
                                          <p:attrName>fillcolor</p:attrName>
                                        </p:attrNameLst>
                                      </p:cBhvr>
                                      <p:to>
                                        <a:schemeClr val="bg1"/>
                                      </p:to>
                                    </p:animClr>
                                    <p:set>
                                      <p:cBhvr>
                                        <p:cTn id="28" dur="250" autoRev="1" fill="remove"/>
                                        <p:tgtEl>
                                          <p:spTgt spid="95"/>
                                        </p:tgtEl>
                                        <p:attrNameLst>
                                          <p:attrName>fill.type</p:attrName>
                                        </p:attrNameLst>
                                      </p:cBhvr>
                                      <p:to>
                                        <p:strVal val="solid"/>
                                      </p:to>
                                    </p:set>
                                    <p:set>
                                      <p:cBhvr>
                                        <p:cTn id="29" dur="250" autoRev="1" fill="remove"/>
                                        <p:tgtEl>
                                          <p:spTgt spid="95"/>
                                        </p:tgtEl>
                                        <p:attrNameLst>
                                          <p:attrName>fill.on</p:attrName>
                                        </p:attrNameLst>
                                      </p:cBhvr>
                                      <p:to>
                                        <p:strVal val="true"/>
                                      </p:to>
                                    </p:set>
                                  </p:childTnLst>
                                </p:cTn>
                              </p:par>
                              <p:par>
                                <p:cTn id="30" presetID="27" presetClass="emph" presetSubtype="0" repeatCount="2000" fill="remove" grpId="0" nodeType="withEffect">
                                  <p:stCondLst>
                                    <p:cond delay="0"/>
                                  </p:stCondLst>
                                  <p:childTnLst>
                                    <p:animClr clrSpc="rgb" dir="cw">
                                      <p:cBhvr override="childStyle">
                                        <p:cTn id="31" dur="250" autoRev="1" fill="remove"/>
                                        <p:tgtEl>
                                          <p:spTgt spid="96"/>
                                        </p:tgtEl>
                                        <p:attrNameLst>
                                          <p:attrName>style.color</p:attrName>
                                        </p:attrNameLst>
                                      </p:cBhvr>
                                      <p:to>
                                        <a:schemeClr val="bg1"/>
                                      </p:to>
                                    </p:animClr>
                                    <p:animClr clrSpc="rgb" dir="cw">
                                      <p:cBhvr>
                                        <p:cTn id="32" dur="250" autoRev="1" fill="remove"/>
                                        <p:tgtEl>
                                          <p:spTgt spid="96"/>
                                        </p:tgtEl>
                                        <p:attrNameLst>
                                          <p:attrName>fillcolor</p:attrName>
                                        </p:attrNameLst>
                                      </p:cBhvr>
                                      <p:to>
                                        <a:schemeClr val="bg1"/>
                                      </p:to>
                                    </p:animClr>
                                    <p:set>
                                      <p:cBhvr>
                                        <p:cTn id="33" dur="250" autoRev="1" fill="remove"/>
                                        <p:tgtEl>
                                          <p:spTgt spid="96"/>
                                        </p:tgtEl>
                                        <p:attrNameLst>
                                          <p:attrName>fill.type</p:attrName>
                                        </p:attrNameLst>
                                      </p:cBhvr>
                                      <p:to>
                                        <p:strVal val="solid"/>
                                      </p:to>
                                    </p:set>
                                    <p:set>
                                      <p:cBhvr>
                                        <p:cTn id="34" dur="250" autoRev="1" fill="remove"/>
                                        <p:tgtEl>
                                          <p:spTgt spid="96"/>
                                        </p:tgtEl>
                                        <p:attrNameLst>
                                          <p:attrName>fill.on</p:attrName>
                                        </p:attrNameLst>
                                      </p:cBhvr>
                                      <p:to>
                                        <p:strVal val="true"/>
                                      </p:to>
                                    </p:set>
                                  </p:childTnLst>
                                </p:cTn>
                              </p:par>
                              <p:par>
                                <p:cTn id="35" presetID="27" presetClass="emph" presetSubtype="0" repeatCount="2000" fill="remove" grpId="0" nodeType="withEffect">
                                  <p:stCondLst>
                                    <p:cond delay="0"/>
                                  </p:stCondLst>
                                  <p:childTnLst>
                                    <p:animClr clrSpc="rgb" dir="cw">
                                      <p:cBhvr override="childStyle">
                                        <p:cTn id="36" dur="250" autoRev="1" fill="remove"/>
                                        <p:tgtEl>
                                          <p:spTgt spid="97"/>
                                        </p:tgtEl>
                                        <p:attrNameLst>
                                          <p:attrName>style.color</p:attrName>
                                        </p:attrNameLst>
                                      </p:cBhvr>
                                      <p:to>
                                        <a:schemeClr val="bg1"/>
                                      </p:to>
                                    </p:animClr>
                                    <p:animClr clrSpc="rgb" dir="cw">
                                      <p:cBhvr>
                                        <p:cTn id="37" dur="250" autoRev="1" fill="remove"/>
                                        <p:tgtEl>
                                          <p:spTgt spid="97"/>
                                        </p:tgtEl>
                                        <p:attrNameLst>
                                          <p:attrName>fillcolor</p:attrName>
                                        </p:attrNameLst>
                                      </p:cBhvr>
                                      <p:to>
                                        <a:schemeClr val="bg1"/>
                                      </p:to>
                                    </p:animClr>
                                    <p:set>
                                      <p:cBhvr>
                                        <p:cTn id="38" dur="250" autoRev="1" fill="remove"/>
                                        <p:tgtEl>
                                          <p:spTgt spid="97"/>
                                        </p:tgtEl>
                                        <p:attrNameLst>
                                          <p:attrName>fill.type</p:attrName>
                                        </p:attrNameLst>
                                      </p:cBhvr>
                                      <p:to>
                                        <p:strVal val="solid"/>
                                      </p:to>
                                    </p:set>
                                    <p:set>
                                      <p:cBhvr>
                                        <p:cTn id="39" dur="250" autoRev="1" fill="remove"/>
                                        <p:tgtEl>
                                          <p:spTgt spid="97"/>
                                        </p:tgtEl>
                                        <p:attrNameLst>
                                          <p:attrName>fill.on</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0" grpId="0" animBg="1"/>
      <p:bldP spid="91" grpId="0" animBg="1"/>
      <p:bldP spid="92" grpId="0" animBg="1"/>
      <p:bldP spid="93" grpId="0" animBg="1"/>
      <p:bldP spid="95" grpId="0" animBg="1"/>
      <p:bldP spid="96" grpId="0" animBg="1"/>
      <p:bldP spid="97"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smtClean="0"/>
              <a:t>Merge sort</a:t>
            </a:r>
            <a:endParaRPr lang="en-GB" dirty="0"/>
          </a:p>
        </p:txBody>
      </p:sp>
      <p:sp>
        <p:nvSpPr>
          <p:cNvPr id="3" name="内容占位符 2"/>
          <p:cNvSpPr>
            <a:spLocks noGrp="1"/>
          </p:cNvSpPr>
          <p:nvPr>
            <p:ph idx="1"/>
          </p:nvPr>
        </p:nvSpPr>
        <p:spPr>
          <a:xfrm>
            <a:off x="457200" y="1524000"/>
            <a:ext cx="8229600" cy="1600199"/>
          </a:xfrm>
        </p:spPr>
        <p:txBody>
          <a:bodyPr/>
          <a:lstStyle/>
          <a:p>
            <a:r>
              <a:rPr lang="en-US" dirty="0" smtClean="0"/>
              <a:t>What is merging?</a:t>
            </a:r>
          </a:p>
          <a:p>
            <a:pPr lvl="1"/>
            <a:r>
              <a:rPr lang="en-US" dirty="0" smtClean="0"/>
              <a:t>Given </a:t>
            </a:r>
            <a:r>
              <a:rPr lang="en-US" dirty="0"/>
              <a:t>t</a:t>
            </a:r>
            <a:r>
              <a:rPr lang="en-US" dirty="0" smtClean="0"/>
              <a:t>wo sorted list</a:t>
            </a:r>
          </a:p>
          <a:p>
            <a:pPr lvl="1"/>
            <a:r>
              <a:rPr lang="en-US" dirty="0"/>
              <a:t>H</a:t>
            </a:r>
            <a:r>
              <a:rPr lang="en-US" dirty="0" smtClean="0"/>
              <a:t>ow to combine them into one sorted list?</a:t>
            </a:r>
          </a:p>
          <a:p>
            <a:endParaRPr lang="en-GB" dirty="0"/>
          </a:p>
        </p:txBody>
      </p:sp>
      <p:pic>
        <p:nvPicPr>
          <p:cNvPr id="5" name="Merge Sort vs Quick Sort">
            <a:hlinkClick r:id="" action="ppaction://media"/>
          </p:cNvPr>
          <p:cNvPicPr>
            <a:picLocks noChangeAspect="1"/>
          </p:cNvPicPr>
          <p:nvPr>
            <a:videoFile r:link="rId1"/>
            <p:extLst>
              <p:ext uri="{DAA4B4D4-6D71-4841-9C94-3DE7FCFB9230}">
                <p14:media xmlns:p14="http://schemas.microsoft.com/office/powerpoint/2010/main" r:embed="rId2">
                  <p14:trim st="30940" end="257682.6666"/>
                </p14:media>
              </p:ext>
            </p:extLst>
          </p:nvPr>
        </p:nvPicPr>
        <p:blipFill rotWithShape="1">
          <a:blip r:embed="rId5"/>
          <a:srcRect l="-1" t="10035" r="1306" b="22243"/>
          <a:stretch>
            <a:fillRect/>
          </a:stretch>
        </p:blipFill>
        <p:spPr>
          <a:xfrm>
            <a:off x="227872" y="3276599"/>
            <a:ext cx="8688255" cy="3353413"/>
          </a:xfrm>
          <a:prstGeom prst="rect">
            <a:avLst/>
          </a:prstGeom>
        </p:spPr>
      </p:pic>
    </p:spTree>
    <p:extLst>
      <p:ext uri="{BB962C8B-B14F-4D97-AF65-F5344CB8AC3E}">
        <p14:creationId xmlns:p14="http://schemas.microsoft.com/office/powerpoint/2010/main" val="1994584310"/>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5"/>
                                        </p:tgtEl>
                                      </p:cBhvr>
                                    </p:cmd>
                                  </p:childTnLst>
                                </p:cTn>
                              </p:par>
                            </p:childTnLst>
                          </p:cTn>
                        </p:par>
                      </p:childTnLst>
                    </p:cTn>
                  </p:par>
                </p:childTnLst>
              </p:cTn>
              <p:nextCondLst>
                <p:cond evt="onClick" delay="0">
                  <p:tgtEl>
                    <p:spTgt spid="5"/>
                  </p:tgtEl>
                </p:cond>
              </p:nextCondLst>
            </p:seq>
            <p:video>
              <p:cMediaNode vol="80000">
                <p:cTn id="7" fill="hold" display="0">
                  <p:stCondLst>
                    <p:cond delay="indefinite"/>
                  </p:stCondLst>
                </p:cTn>
                <p:tgtEl>
                  <p:spTgt spid="5"/>
                </p:tgtEl>
              </p:cMediaNode>
            </p:video>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a:t>Merge sort</a:t>
            </a:r>
            <a:endParaRPr lang="en-GB" dirty="0"/>
          </a:p>
        </p:txBody>
      </p:sp>
      <p:pic>
        <p:nvPicPr>
          <p:cNvPr id="1026" name="Picture 2" descr="http://www.codeproject.com/KB/recipes/805587/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81200" y="3733800"/>
            <a:ext cx="5267325" cy="1162050"/>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http://www.codeproject.com/KB/recipes/805587/8-001.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995920" y="4724400"/>
            <a:ext cx="5162550" cy="1733551"/>
          </a:xfrm>
          <a:prstGeom prst="rect">
            <a:avLst/>
          </a:prstGeom>
          <a:noFill/>
          <a:extLst>
            <a:ext uri="{909E8E84-426E-40DD-AFC4-6F175D3DCCD1}">
              <a14:hiddenFill xmlns:a14="http://schemas.microsoft.com/office/drawing/2010/main">
                <a:solidFill>
                  <a:srgbClr val="FFFFFF"/>
                </a:solidFill>
              </a14:hiddenFill>
            </a:ext>
          </a:extLst>
        </p:spPr>
      </p:pic>
      <p:sp>
        <p:nvSpPr>
          <p:cNvPr id="7" name="内容占位符 2"/>
          <p:cNvSpPr>
            <a:spLocks noGrp="1"/>
          </p:cNvSpPr>
          <p:nvPr>
            <p:ph idx="1"/>
          </p:nvPr>
        </p:nvSpPr>
        <p:spPr>
          <a:xfrm>
            <a:off x="457200" y="1524000"/>
            <a:ext cx="8229600" cy="1600199"/>
          </a:xfrm>
        </p:spPr>
        <p:txBody>
          <a:bodyPr/>
          <a:lstStyle/>
          <a:p>
            <a:r>
              <a:rPr lang="en-US" dirty="0" smtClean="0"/>
              <a:t>What is merging?</a:t>
            </a:r>
          </a:p>
          <a:p>
            <a:pPr lvl="1"/>
            <a:r>
              <a:rPr lang="en-US" dirty="0" smtClean="0"/>
              <a:t>Given </a:t>
            </a:r>
            <a:r>
              <a:rPr lang="en-US" dirty="0"/>
              <a:t>t</a:t>
            </a:r>
            <a:r>
              <a:rPr lang="en-US" dirty="0" smtClean="0"/>
              <a:t>wo sorted list</a:t>
            </a:r>
          </a:p>
          <a:p>
            <a:pPr lvl="1"/>
            <a:r>
              <a:rPr lang="en-US" dirty="0"/>
              <a:t>H</a:t>
            </a:r>
            <a:r>
              <a:rPr lang="en-US" dirty="0" smtClean="0"/>
              <a:t>ow to combine them into one sorted list?</a:t>
            </a:r>
          </a:p>
          <a:p>
            <a:endParaRPr lang="en-GB" dirty="0"/>
          </a:p>
        </p:txBody>
      </p:sp>
    </p:spTree>
    <p:extLst>
      <p:ext uri="{BB962C8B-B14F-4D97-AF65-F5344CB8AC3E}">
        <p14:creationId xmlns:p14="http://schemas.microsoft.com/office/powerpoint/2010/main" val="2355251169"/>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a:t>Merge sort</a:t>
            </a:r>
            <a:endParaRPr lang="en-GB" dirty="0"/>
          </a:p>
        </p:txBody>
      </p:sp>
      <p:pic>
        <p:nvPicPr>
          <p:cNvPr id="1030" name="Picture 6" descr="http://www.codeproject.com/KB/recipes/805587/10.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5800" y="1905000"/>
            <a:ext cx="7898704" cy="35814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8180481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a:t>Merge sort</a:t>
            </a:r>
            <a:endParaRPr lang="en-GB" dirty="0"/>
          </a:p>
        </p:txBody>
      </p:sp>
      <p:pic>
        <p:nvPicPr>
          <p:cNvPr id="2050" name="Picture 2" descr="http://www.codeproject.com/KB/recipes/805587/gh.jpg"/>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762000" y="1828800"/>
            <a:ext cx="7590671" cy="38862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276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a:t>Merge sort</a:t>
            </a:r>
            <a:endParaRPr lang="en-GB" dirty="0"/>
          </a:p>
        </p:txBody>
      </p:sp>
      <p:pic>
        <p:nvPicPr>
          <p:cNvPr id="4098" name="Picture 2" descr="http://www.codeproject.com/KB/recipes/805587/14.jpg"/>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533400" y="1905000"/>
            <a:ext cx="7993668" cy="37338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9088982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7" name="图片 5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48229" y="1360095"/>
            <a:ext cx="4320458" cy="2592275"/>
          </a:xfrm>
          <a:prstGeom prst="rect">
            <a:avLst/>
          </a:prstGeom>
        </p:spPr>
      </p:pic>
      <p:sp>
        <p:nvSpPr>
          <p:cNvPr id="2" name="标题 1"/>
          <p:cNvSpPr>
            <a:spLocks noGrp="1"/>
          </p:cNvSpPr>
          <p:nvPr>
            <p:ph type="title"/>
          </p:nvPr>
        </p:nvSpPr>
        <p:spPr>
          <a:xfrm>
            <a:off x="1447800" y="274638"/>
            <a:ext cx="7696200" cy="1096962"/>
          </a:xfrm>
        </p:spPr>
        <p:txBody>
          <a:bodyPr/>
          <a:lstStyle/>
          <a:p>
            <a:r>
              <a:rPr lang="en-US" altLang="zh-CN" dirty="0" smtClean="0">
                <a:solidFill>
                  <a:prstClr val="white"/>
                </a:solidFill>
              </a:rPr>
              <a:t>3 Basic Algorithms: Insertion</a:t>
            </a:r>
            <a:endParaRPr lang="en-US" altLang="zh-CN" dirty="0">
              <a:solidFill>
                <a:prstClr val="white"/>
              </a:solidFill>
            </a:endParaRPr>
          </a:p>
        </p:txBody>
      </p:sp>
      <p:sp>
        <p:nvSpPr>
          <p:cNvPr id="31" name="矩形 30"/>
          <p:cNvSpPr/>
          <p:nvPr/>
        </p:nvSpPr>
        <p:spPr>
          <a:xfrm>
            <a:off x="4572143" y="2059733"/>
            <a:ext cx="4552874" cy="3908762"/>
          </a:xfrm>
          <a:prstGeom prst="rect">
            <a:avLst/>
          </a:prstGeom>
        </p:spPr>
        <p:style>
          <a:lnRef idx="2">
            <a:schemeClr val="accent3"/>
          </a:lnRef>
          <a:fillRef idx="1">
            <a:schemeClr val="lt1"/>
          </a:fillRef>
          <a:effectRef idx="0">
            <a:schemeClr val="accent3"/>
          </a:effectRef>
          <a:fontRef idx="minor">
            <a:schemeClr val="dk1"/>
          </a:fontRef>
        </p:style>
        <p:txBody>
          <a:bodyPr wrap="square">
            <a:spAutoFit/>
          </a:bodyPr>
          <a:lstStyle/>
          <a:p>
            <a:pPr defTabSz="540000">
              <a:spcBef>
                <a:spcPts val="600"/>
              </a:spcBef>
            </a:pPr>
            <a:r>
              <a:rPr lang="en-US" sz="1800" dirty="0" smtClean="0"/>
              <a:t>// </a:t>
            </a:r>
            <a:r>
              <a:rPr lang="en-US" sz="1800" dirty="0" err="1" smtClean="0"/>
              <a:t>Arr</a:t>
            </a:r>
            <a:r>
              <a:rPr lang="en-US" sz="1800" dirty="0" smtClean="0"/>
              <a:t>: </a:t>
            </a:r>
            <a:r>
              <a:rPr lang="en-GB" sz="1800" dirty="0" smtClean="0"/>
              <a:t>An </a:t>
            </a:r>
            <a:r>
              <a:rPr lang="en-GB" sz="1800" dirty="0"/>
              <a:t>Array which is one-based</a:t>
            </a:r>
          </a:p>
          <a:p>
            <a:pPr defTabSz="540000">
              <a:spcBef>
                <a:spcPts val="600"/>
              </a:spcBef>
            </a:pPr>
            <a:r>
              <a:rPr lang="en-GB" sz="1800" dirty="0" smtClean="0"/>
              <a:t>N </a:t>
            </a:r>
            <a:r>
              <a:rPr lang="en-GB" sz="1800" dirty="0"/>
              <a:t>= LENGTH(</a:t>
            </a:r>
            <a:r>
              <a:rPr lang="en-GB" sz="1800" dirty="0" err="1"/>
              <a:t>Arr</a:t>
            </a:r>
            <a:r>
              <a:rPr lang="en-GB" sz="1800" dirty="0"/>
              <a:t>)</a:t>
            </a:r>
          </a:p>
          <a:p>
            <a:pPr defTabSz="540000">
              <a:spcBef>
                <a:spcPts val="600"/>
              </a:spcBef>
            </a:pPr>
            <a:r>
              <a:rPr lang="en-GB" sz="1800" dirty="0">
                <a:solidFill>
                  <a:srgbClr val="3366CC"/>
                </a:solidFill>
              </a:rPr>
              <a:t>FOR</a:t>
            </a:r>
            <a:r>
              <a:rPr lang="en-GB" sz="1800" dirty="0"/>
              <a:t> </a:t>
            </a:r>
            <a:r>
              <a:rPr lang="en-GB" sz="1800" dirty="0" err="1"/>
              <a:t>i</a:t>
            </a:r>
            <a:r>
              <a:rPr lang="en-GB" sz="1800" dirty="0"/>
              <a:t> = 2 </a:t>
            </a:r>
            <a:r>
              <a:rPr lang="en-GB" sz="1800" dirty="0">
                <a:solidFill>
                  <a:srgbClr val="3366CC"/>
                </a:solidFill>
              </a:rPr>
              <a:t>TO</a:t>
            </a:r>
            <a:r>
              <a:rPr lang="en-GB" sz="1800" dirty="0"/>
              <a:t> N</a:t>
            </a:r>
          </a:p>
          <a:p>
            <a:pPr defTabSz="540000">
              <a:spcBef>
                <a:spcPts val="600"/>
              </a:spcBef>
            </a:pPr>
            <a:r>
              <a:rPr lang="en-GB" sz="1800" dirty="0" smtClean="0"/>
              <a:t>	</a:t>
            </a:r>
            <a:r>
              <a:rPr lang="en-GB" sz="1800" dirty="0" err="1" smtClean="0"/>
              <a:t>CurValue</a:t>
            </a:r>
            <a:r>
              <a:rPr lang="en-GB" sz="1800" dirty="0" smtClean="0"/>
              <a:t> </a:t>
            </a:r>
            <a:r>
              <a:rPr lang="en-GB" sz="1800" dirty="0"/>
              <a:t>= </a:t>
            </a:r>
            <a:r>
              <a:rPr lang="en-GB" sz="1800" dirty="0" err="1"/>
              <a:t>Arr</a:t>
            </a:r>
            <a:r>
              <a:rPr lang="en-GB" sz="1800" dirty="0"/>
              <a:t>[</a:t>
            </a:r>
            <a:r>
              <a:rPr lang="en-GB" sz="1800" dirty="0" err="1"/>
              <a:t>i</a:t>
            </a:r>
            <a:r>
              <a:rPr lang="en-GB" sz="1800" dirty="0"/>
              <a:t>]</a:t>
            </a:r>
          </a:p>
          <a:p>
            <a:pPr defTabSz="540000">
              <a:spcBef>
                <a:spcPts val="600"/>
              </a:spcBef>
            </a:pPr>
            <a:r>
              <a:rPr lang="en-GB" sz="1800" dirty="0"/>
              <a:t>	j = </a:t>
            </a:r>
            <a:r>
              <a:rPr lang="en-GB" sz="1800" dirty="0" err="1"/>
              <a:t>i</a:t>
            </a:r>
            <a:endParaRPr lang="en-GB" sz="1800" dirty="0"/>
          </a:p>
          <a:p>
            <a:pPr defTabSz="540000">
              <a:spcBef>
                <a:spcPts val="600"/>
              </a:spcBef>
            </a:pPr>
            <a:r>
              <a:rPr lang="en-GB" sz="1800" dirty="0"/>
              <a:t>	</a:t>
            </a:r>
            <a:r>
              <a:rPr lang="en-GB" sz="1800" dirty="0">
                <a:solidFill>
                  <a:srgbClr val="3366CC"/>
                </a:solidFill>
              </a:rPr>
              <a:t>WHILE</a:t>
            </a:r>
            <a:r>
              <a:rPr lang="en-GB" sz="1800" dirty="0"/>
              <a:t> j &gt; 1 </a:t>
            </a:r>
            <a:r>
              <a:rPr lang="en-GB" sz="1800" dirty="0">
                <a:solidFill>
                  <a:srgbClr val="3366CC"/>
                </a:solidFill>
              </a:rPr>
              <a:t>AND</a:t>
            </a:r>
            <a:r>
              <a:rPr lang="en-GB" sz="1800" dirty="0"/>
              <a:t>  </a:t>
            </a:r>
            <a:r>
              <a:rPr lang="en-GB" sz="1800" dirty="0" err="1"/>
              <a:t>CurValue</a:t>
            </a:r>
            <a:r>
              <a:rPr lang="en-GB" sz="1800" dirty="0"/>
              <a:t> &lt; </a:t>
            </a:r>
            <a:r>
              <a:rPr lang="en-GB" sz="1800" dirty="0" err="1"/>
              <a:t>Arr</a:t>
            </a:r>
            <a:r>
              <a:rPr lang="en-GB" sz="1800" dirty="0"/>
              <a:t>[j-1]</a:t>
            </a:r>
          </a:p>
          <a:p>
            <a:pPr defTabSz="540000">
              <a:spcBef>
                <a:spcPts val="600"/>
              </a:spcBef>
            </a:pPr>
            <a:r>
              <a:rPr lang="en-GB" sz="1800" dirty="0"/>
              <a:t>		</a:t>
            </a:r>
            <a:r>
              <a:rPr lang="en-GB" sz="1800" dirty="0" err="1"/>
              <a:t>Arr</a:t>
            </a:r>
            <a:r>
              <a:rPr lang="en-GB" sz="1800" dirty="0"/>
              <a:t>[j] = </a:t>
            </a:r>
            <a:r>
              <a:rPr lang="en-GB" sz="1800" dirty="0" err="1"/>
              <a:t>Arr</a:t>
            </a:r>
            <a:r>
              <a:rPr lang="en-GB" sz="1800" dirty="0"/>
              <a:t>[j-1]</a:t>
            </a:r>
          </a:p>
          <a:p>
            <a:pPr defTabSz="540000">
              <a:spcBef>
                <a:spcPts val="600"/>
              </a:spcBef>
            </a:pPr>
            <a:r>
              <a:rPr lang="en-GB" sz="1800" dirty="0"/>
              <a:t>		j = j -1</a:t>
            </a:r>
          </a:p>
          <a:p>
            <a:pPr defTabSz="540000">
              <a:spcBef>
                <a:spcPts val="600"/>
              </a:spcBef>
            </a:pPr>
            <a:r>
              <a:rPr lang="en-GB" sz="1800" dirty="0"/>
              <a:t>	</a:t>
            </a:r>
            <a:r>
              <a:rPr lang="en-GB" sz="1800" dirty="0">
                <a:solidFill>
                  <a:srgbClr val="3366CC"/>
                </a:solidFill>
              </a:rPr>
              <a:t>ENDWHILE</a:t>
            </a:r>
          </a:p>
          <a:p>
            <a:pPr defTabSz="540000">
              <a:spcBef>
                <a:spcPts val="600"/>
              </a:spcBef>
            </a:pPr>
            <a:r>
              <a:rPr lang="en-GB" sz="1800" dirty="0"/>
              <a:t>	</a:t>
            </a:r>
            <a:r>
              <a:rPr lang="en-GB" sz="1800" dirty="0" err="1"/>
              <a:t>Arr</a:t>
            </a:r>
            <a:r>
              <a:rPr lang="en-GB" sz="1800" dirty="0"/>
              <a:t>[j] = </a:t>
            </a:r>
            <a:r>
              <a:rPr lang="en-GB" sz="1800" dirty="0" err="1"/>
              <a:t>CurValue</a:t>
            </a:r>
            <a:endParaRPr lang="en-GB" sz="1800" dirty="0"/>
          </a:p>
          <a:p>
            <a:pPr defTabSz="540000">
              <a:spcBef>
                <a:spcPts val="600"/>
              </a:spcBef>
            </a:pPr>
            <a:r>
              <a:rPr lang="en-GB" sz="1800" dirty="0">
                <a:solidFill>
                  <a:srgbClr val="3366CC"/>
                </a:solidFill>
              </a:rPr>
              <a:t>ENDFOR</a:t>
            </a:r>
          </a:p>
        </p:txBody>
      </p:sp>
      <p:grpSp>
        <p:nvGrpSpPr>
          <p:cNvPr id="59" name="组合 58"/>
          <p:cNvGrpSpPr/>
          <p:nvPr/>
        </p:nvGrpSpPr>
        <p:grpSpPr>
          <a:xfrm>
            <a:off x="1314133" y="2807896"/>
            <a:ext cx="2495867" cy="400110"/>
            <a:chOff x="1136373" y="1965246"/>
            <a:chExt cx="2495867" cy="400110"/>
          </a:xfrm>
        </p:grpSpPr>
        <p:sp>
          <p:nvSpPr>
            <p:cNvPr id="60" name="矩形 59"/>
            <p:cNvSpPr/>
            <p:nvPr/>
          </p:nvSpPr>
          <p:spPr>
            <a:xfrm>
              <a:off x="1136373" y="1965246"/>
              <a:ext cx="2495867" cy="400110"/>
            </a:xfrm>
            <a:prstGeom prst="rect">
              <a:avLst/>
            </a:prstGeom>
          </p:spPr>
          <p:txBody>
            <a:bodyPr wrap="square">
              <a:spAutoFit/>
            </a:bodyPr>
            <a:lstStyle/>
            <a:p>
              <a:r>
                <a:rPr lang="en-GB" dirty="0" smtClean="0">
                  <a:solidFill>
                    <a:srgbClr val="000000"/>
                  </a:solidFill>
                  <a:latin typeface="Times New Roman" panose="02020603050405020304" pitchFamily="18" charset="0"/>
                </a:rPr>
                <a:t>6, 5, 3, 1, 8, 7, 2, 4</a:t>
              </a:r>
              <a:r>
                <a:rPr lang="en-GB" dirty="0">
                  <a:solidFill>
                    <a:srgbClr val="000000"/>
                  </a:solidFill>
                  <a:latin typeface="Times New Roman" panose="02020603050405020304" pitchFamily="18" charset="0"/>
                </a:rPr>
                <a:t> </a:t>
              </a:r>
              <a:endParaRPr lang="en-GB" dirty="0"/>
            </a:p>
          </p:txBody>
        </p:sp>
        <p:sp>
          <p:nvSpPr>
            <p:cNvPr id="61" name="矩形 60"/>
            <p:cNvSpPr/>
            <p:nvPr/>
          </p:nvSpPr>
          <p:spPr bwMode="auto">
            <a:xfrm>
              <a:off x="1430454" y="2001029"/>
              <a:ext cx="258904" cy="337095"/>
            </a:xfrm>
            <a:prstGeom prst="rect">
              <a:avLst/>
            </a:prstGeom>
            <a:noFill/>
            <a:ln w="38100" cap="flat" cmpd="sng" algn="ctr">
              <a:solidFill>
                <a:srgbClr val="FF0000"/>
              </a:solid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en-GB" sz="2000" b="0" i="0" u="none" strike="noStrike" cap="none" normalizeH="0" baseline="0" smtClean="0">
                <a:ln>
                  <a:noFill/>
                </a:ln>
                <a:solidFill>
                  <a:schemeClr val="tx1"/>
                </a:solidFill>
                <a:effectLst/>
                <a:latin typeface="Arial" charset="0"/>
                <a:ea typeface="黑体" pitchFamily="2" charset="-122"/>
              </a:endParaRPr>
            </a:p>
          </p:txBody>
        </p:sp>
      </p:grpSp>
      <p:sp>
        <p:nvSpPr>
          <p:cNvPr id="62" name="矩形 61"/>
          <p:cNvSpPr/>
          <p:nvPr/>
        </p:nvSpPr>
        <p:spPr>
          <a:xfrm>
            <a:off x="513389" y="3096909"/>
            <a:ext cx="675861" cy="400110"/>
          </a:xfrm>
          <a:prstGeom prst="rect">
            <a:avLst/>
          </a:prstGeom>
        </p:spPr>
        <p:txBody>
          <a:bodyPr wrap="square">
            <a:spAutoFit/>
          </a:bodyPr>
          <a:lstStyle/>
          <a:p>
            <a:r>
              <a:rPr lang="en-GB" dirty="0" err="1" smtClean="0"/>
              <a:t>i</a:t>
            </a:r>
            <a:r>
              <a:rPr lang="en-GB" dirty="0" smtClean="0"/>
              <a:t> = 2</a:t>
            </a:r>
            <a:endParaRPr lang="en-GB" dirty="0"/>
          </a:p>
        </p:txBody>
      </p:sp>
      <p:grpSp>
        <p:nvGrpSpPr>
          <p:cNvPr id="63" name="组合 62"/>
          <p:cNvGrpSpPr/>
          <p:nvPr/>
        </p:nvGrpSpPr>
        <p:grpSpPr>
          <a:xfrm>
            <a:off x="1314133" y="3285781"/>
            <a:ext cx="2495867" cy="400110"/>
            <a:chOff x="1136373" y="1965246"/>
            <a:chExt cx="2495867" cy="400110"/>
          </a:xfrm>
        </p:grpSpPr>
        <p:sp>
          <p:nvSpPr>
            <p:cNvPr id="66" name="矩形 65"/>
            <p:cNvSpPr/>
            <p:nvPr/>
          </p:nvSpPr>
          <p:spPr>
            <a:xfrm>
              <a:off x="1136373" y="1965246"/>
              <a:ext cx="2495867" cy="400110"/>
            </a:xfrm>
            <a:prstGeom prst="rect">
              <a:avLst/>
            </a:prstGeom>
          </p:spPr>
          <p:txBody>
            <a:bodyPr wrap="square">
              <a:spAutoFit/>
            </a:bodyPr>
            <a:lstStyle/>
            <a:p>
              <a:r>
                <a:rPr lang="en-GB" dirty="0" smtClean="0">
                  <a:solidFill>
                    <a:srgbClr val="FF0000"/>
                  </a:solidFill>
                  <a:latin typeface="Times New Roman" panose="02020603050405020304" pitchFamily="18" charset="0"/>
                </a:rPr>
                <a:t>5</a:t>
              </a:r>
              <a:r>
                <a:rPr lang="en-GB" dirty="0" smtClean="0">
                  <a:solidFill>
                    <a:srgbClr val="000000"/>
                  </a:solidFill>
                  <a:latin typeface="Times New Roman" panose="02020603050405020304" pitchFamily="18" charset="0"/>
                </a:rPr>
                <a:t>, 6, 3, 1, 8, 7, 2, 4</a:t>
              </a:r>
              <a:r>
                <a:rPr lang="en-GB" dirty="0">
                  <a:solidFill>
                    <a:srgbClr val="000000"/>
                  </a:solidFill>
                  <a:latin typeface="Times New Roman" panose="02020603050405020304" pitchFamily="18" charset="0"/>
                </a:rPr>
                <a:t> </a:t>
              </a:r>
              <a:endParaRPr lang="en-GB" dirty="0"/>
            </a:p>
          </p:txBody>
        </p:sp>
        <p:sp>
          <p:nvSpPr>
            <p:cNvPr id="67" name="矩形 66"/>
            <p:cNvSpPr/>
            <p:nvPr/>
          </p:nvSpPr>
          <p:spPr bwMode="auto">
            <a:xfrm>
              <a:off x="1689358" y="2001029"/>
              <a:ext cx="264902" cy="337095"/>
            </a:xfrm>
            <a:prstGeom prst="rect">
              <a:avLst/>
            </a:prstGeom>
            <a:noFill/>
            <a:ln w="38100" cap="flat" cmpd="sng" algn="ctr">
              <a:solidFill>
                <a:srgbClr val="FF0000"/>
              </a:solid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en-GB" sz="2000" b="0" i="0" u="none" strike="noStrike" cap="none" normalizeH="0" baseline="0" smtClean="0">
                <a:ln>
                  <a:noFill/>
                </a:ln>
                <a:solidFill>
                  <a:schemeClr val="tx1"/>
                </a:solidFill>
                <a:effectLst/>
                <a:latin typeface="Arial" charset="0"/>
                <a:ea typeface="黑体" pitchFamily="2" charset="-122"/>
              </a:endParaRPr>
            </a:p>
          </p:txBody>
        </p:sp>
      </p:grpSp>
      <p:grpSp>
        <p:nvGrpSpPr>
          <p:cNvPr id="68" name="组合 67"/>
          <p:cNvGrpSpPr/>
          <p:nvPr/>
        </p:nvGrpSpPr>
        <p:grpSpPr>
          <a:xfrm>
            <a:off x="1314133" y="3763666"/>
            <a:ext cx="2495867" cy="400110"/>
            <a:chOff x="1136373" y="1965246"/>
            <a:chExt cx="2495867" cy="400110"/>
          </a:xfrm>
        </p:grpSpPr>
        <p:sp>
          <p:nvSpPr>
            <p:cNvPr id="69" name="矩形 68"/>
            <p:cNvSpPr/>
            <p:nvPr/>
          </p:nvSpPr>
          <p:spPr>
            <a:xfrm>
              <a:off x="1136373" y="1965246"/>
              <a:ext cx="2495867" cy="400110"/>
            </a:xfrm>
            <a:prstGeom prst="rect">
              <a:avLst/>
            </a:prstGeom>
          </p:spPr>
          <p:txBody>
            <a:bodyPr wrap="square">
              <a:spAutoFit/>
            </a:bodyPr>
            <a:lstStyle/>
            <a:p>
              <a:r>
                <a:rPr lang="en-GB" dirty="0" smtClean="0">
                  <a:solidFill>
                    <a:srgbClr val="FF0000"/>
                  </a:solidFill>
                  <a:latin typeface="Times New Roman" panose="02020603050405020304" pitchFamily="18" charset="0"/>
                </a:rPr>
                <a:t>3</a:t>
              </a:r>
              <a:r>
                <a:rPr lang="en-GB" dirty="0" smtClean="0">
                  <a:solidFill>
                    <a:srgbClr val="000000"/>
                  </a:solidFill>
                  <a:latin typeface="Times New Roman" panose="02020603050405020304" pitchFamily="18" charset="0"/>
                </a:rPr>
                <a:t>, 5, 6, 1, 8, 7, 2, 4</a:t>
              </a:r>
              <a:r>
                <a:rPr lang="en-GB" dirty="0">
                  <a:solidFill>
                    <a:srgbClr val="000000"/>
                  </a:solidFill>
                  <a:latin typeface="Times New Roman" panose="02020603050405020304" pitchFamily="18" charset="0"/>
                </a:rPr>
                <a:t> </a:t>
              </a:r>
              <a:endParaRPr lang="en-GB" dirty="0"/>
            </a:p>
          </p:txBody>
        </p:sp>
        <p:sp>
          <p:nvSpPr>
            <p:cNvPr id="70" name="矩形 69"/>
            <p:cNvSpPr/>
            <p:nvPr/>
          </p:nvSpPr>
          <p:spPr bwMode="auto">
            <a:xfrm>
              <a:off x="1921644" y="2001029"/>
              <a:ext cx="287719" cy="337095"/>
            </a:xfrm>
            <a:prstGeom prst="rect">
              <a:avLst/>
            </a:prstGeom>
            <a:noFill/>
            <a:ln w="38100" cap="flat" cmpd="sng" algn="ctr">
              <a:solidFill>
                <a:srgbClr val="FF0000"/>
              </a:solid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en-GB" sz="2000" b="0" i="0" u="none" strike="noStrike" cap="none" normalizeH="0" baseline="0" smtClean="0">
                <a:ln>
                  <a:noFill/>
                </a:ln>
                <a:solidFill>
                  <a:schemeClr val="tx1"/>
                </a:solidFill>
                <a:effectLst/>
                <a:latin typeface="Arial" charset="0"/>
                <a:ea typeface="黑体" pitchFamily="2" charset="-122"/>
              </a:endParaRPr>
            </a:p>
          </p:txBody>
        </p:sp>
      </p:grpSp>
      <p:grpSp>
        <p:nvGrpSpPr>
          <p:cNvPr id="71" name="组合 70"/>
          <p:cNvGrpSpPr/>
          <p:nvPr/>
        </p:nvGrpSpPr>
        <p:grpSpPr>
          <a:xfrm>
            <a:off x="1314133" y="4241551"/>
            <a:ext cx="2495867" cy="400110"/>
            <a:chOff x="1136373" y="1965246"/>
            <a:chExt cx="2495867" cy="400110"/>
          </a:xfrm>
        </p:grpSpPr>
        <p:sp>
          <p:nvSpPr>
            <p:cNvPr id="72" name="矩形 71"/>
            <p:cNvSpPr/>
            <p:nvPr/>
          </p:nvSpPr>
          <p:spPr>
            <a:xfrm>
              <a:off x="1136373" y="1965246"/>
              <a:ext cx="2495867" cy="400110"/>
            </a:xfrm>
            <a:prstGeom prst="rect">
              <a:avLst/>
            </a:prstGeom>
          </p:spPr>
          <p:txBody>
            <a:bodyPr wrap="square">
              <a:spAutoFit/>
            </a:bodyPr>
            <a:lstStyle/>
            <a:p>
              <a:r>
                <a:rPr lang="en-GB" dirty="0" smtClean="0">
                  <a:solidFill>
                    <a:srgbClr val="FF0000"/>
                  </a:solidFill>
                  <a:latin typeface="Times New Roman" panose="02020603050405020304" pitchFamily="18" charset="0"/>
                </a:rPr>
                <a:t>1</a:t>
              </a:r>
              <a:r>
                <a:rPr lang="en-GB" dirty="0" smtClean="0">
                  <a:solidFill>
                    <a:srgbClr val="000000"/>
                  </a:solidFill>
                  <a:latin typeface="Times New Roman" panose="02020603050405020304" pitchFamily="18" charset="0"/>
                </a:rPr>
                <a:t>, 3, 5, 6, 8, 7, 2, 4</a:t>
              </a:r>
              <a:r>
                <a:rPr lang="en-GB" dirty="0">
                  <a:solidFill>
                    <a:srgbClr val="000000"/>
                  </a:solidFill>
                  <a:latin typeface="Times New Roman" panose="02020603050405020304" pitchFamily="18" charset="0"/>
                </a:rPr>
                <a:t> </a:t>
              </a:r>
              <a:endParaRPr lang="en-GB" dirty="0"/>
            </a:p>
          </p:txBody>
        </p:sp>
        <p:sp>
          <p:nvSpPr>
            <p:cNvPr id="73" name="矩形 72"/>
            <p:cNvSpPr/>
            <p:nvPr/>
          </p:nvSpPr>
          <p:spPr bwMode="auto">
            <a:xfrm>
              <a:off x="2208822" y="2001029"/>
              <a:ext cx="240661" cy="337095"/>
            </a:xfrm>
            <a:prstGeom prst="rect">
              <a:avLst/>
            </a:prstGeom>
            <a:noFill/>
            <a:ln w="38100" cap="flat" cmpd="sng" algn="ctr">
              <a:solidFill>
                <a:srgbClr val="FF0000"/>
              </a:solid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en-GB" sz="2000" b="0" i="0" u="none" strike="noStrike" cap="none" normalizeH="0" baseline="0" smtClean="0">
                <a:ln>
                  <a:noFill/>
                </a:ln>
                <a:solidFill>
                  <a:schemeClr val="tx1"/>
                </a:solidFill>
                <a:effectLst/>
                <a:latin typeface="Arial" charset="0"/>
                <a:ea typeface="黑体" pitchFamily="2" charset="-122"/>
              </a:endParaRPr>
            </a:p>
          </p:txBody>
        </p:sp>
      </p:grpSp>
      <p:grpSp>
        <p:nvGrpSpPr>
          <p:cNvPr id="75" name="组合 74"/>
          <p:cNvGrpSpPr/>
          <p:nvPr/>
        </p:nvGrpSpPr>
        <p:grpSpPr>
          <a:xfrm>
            <a:off x="1314132" y="4719436"/>
            <a:ext cx="2495867" cy="400110"/>
            <a:chOff x="1136373" y="1965246"/>
            <a:chExt cx="2495867" cy="400110"/>
          </a:xfrm>
        </p:grpSpPr>
        <p:sp>
          <p:nvSpPr>
            <p:cNvPr id="76" name="矩形 75"/>
            <p:cNvSpPr/>
            <p:nvPr/>
          </p:nvSpPr>
          <p:spPr>
            <a:xfrm>
              <a:off x="1136373" y="1965246"/>
              <a:ext cx="2495867" cy="400110"/>
            </a:xfrm>
            <a:prstGeom prst="rect">
              <a:avLst/>
            </a:prstGeom>
          </p:spPr>
          <p:txBody>
            <a:bodyPr wrap="square">
              <a:spAutoFit/>
            </a:bodyPr>
            <a:lstStyle/>
            <a:p>
              <a:r>
                <a:rPr lang="en-GB" dirty="0" smtClean="0">
                  <a:solidFill>
                    <a:srgbClr val="000000"/>
                  </a:solidFill>
                  <a:latin typeface="Times New Roman" panose="02020603050405020304" pitchFamily="18" charset="0"/>
                </a:rPr>
                <a:t>1, 3, 5, 6, </a:t>
              </a:r>
              <a:r>
                <a:rPr lang="en-GB" dirty="0" smtClean="0">
                  <a:solidFill>
                    <a:srgbClr val="FF0000"/>
                  </a:solidFill>
                  <a:latin typeface="Times New Roman" panose="02020603050405020304" pitchFamily="18" charset="0"/>
                </a:rPr>
                <a:t>8</a:t>
              </a:r>
              <a:r>
                <a:rPr lang="en-GB" dirty="0" smtClean="0">
                  <a:solidFill>
                    <a:srgbClr val="000000"/>
                  </a:solidFill>
                  <a:latin typeface="Times New Roman" panose="02020603050405020304" pitchFamily="18" charset="0"/>
                </a:rPr>
                <a:t>, 7, 2, 4</a:t>
              </a:r>
              <a:r>
                <a:rPr lang="en-GB" dirty="0">
                  <a:solidFill>
                    <a:srgbClr val="000000"/>
                  </a:solidFill>
                  <a:latin typeface="Times New Roman" panose="02020603050405020304" pitchFamily="18" charset="0"/>
                </a:rPr>
                <a:t> </a:t>
              </a:r>
              <a:endParaRPr lang="en-GB" dirty="0"/>
            </a:p>
          </p:txBody>
        </p:sp>
        <p:sp>
          <p:nvSpPr>
            <p:cNvPr id="77" name="矩形 76"/>
            <p:cNvSpPr/>
            <p:nvPr/>
          </p:nvSpPr>
          <p:spPr bwMode="auto">
            <a:xfrm>
              <a:off x="2448987" y="2001029"/>
              <a:ext cx="268854" cy="337095"/>
            </a:xfrm>
            <a:prstGeom prst="rect">
              <a:avLst/>
            </a:prstGeom>
            <a:noFill/>
            <a:ln w="38100" cap="flat" cmpd="sng" algn="ctr">
              <a:solidFill>
                <a:srgbClr val="FF0000"/>
              </a:solid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en-GB" sz="2000" b="0" i="0" u="none" strike="noStrike" cap="none" normalizeH="0" baseline="0" smtClean="0">
                <a:ln>
                  <a:noFill/>
                </a:ln>
                <a:solidFill>
                  <a:schemeClr val="tx1"/>
                </a:solidFill>
                <a:effectLst/>
                <a:latin typeface="Arial" charset="0"/>
                <a:ea typeface="黑体" pitchFamily="2" charset="-122"/>
              </a:endParaRPr>
            </a:p>
          </p:txBody>
        </p:sp>
      </p:grpSp>
      <p:grpSp>
        <p:nvGrpSpPr>
          <p:cNvPr id="78" name="组合 77"/>
          <p:cNvGrpSpPr/>
          <p:nvPr/>
        </p:nvGrpSpPr>
        <p:grpSpPr>
          <a:xfrm>
            <a:off x="1316416" y="5675206"/>
            <a:ext cx="2495867" cy="400110"/>
            <a:chOff x="1136373" y="1965246"/>
            <a:chExt cx="2495867" cy="400110"/>
          </a:xfrm>
        </p:grpSpPr>
        <p:sp>
          <p:nvSpPr>
            <p:cNvPr id="79" name="矩形 78"/>
            <p:cNvSpPr/>
            <p:nvPr/>
          </p:nvSpPr>
          <p:spPr>
            <a:xfrm>
              <a:off x="1136373" y="1965246"/>
              <a:ext cx="2495867" cy="400110"/>
            </a:xfrm>
            <a:prstGeom prst="rect">
              <a:avLst/>
            </a:prstGeom>
          </p:spPr>
          <p:txBody>
            <a:bodyPr wrap="square">
              <a:spAutoFit/>
            </a:bodyPr>
            <a:lstStyle/>
            <a:p>
              <a:r>
                <a:rPr lang="en-GB" dirty="0" smtClean="0">
                  <a:solidFill>
                    <a:srgbClr val="000000"/>
                  </a:solidFill>
                  <a:latin typeface="Times New Roman" panose="02020603050405020304" pitchFamily="18" charset="0"/>
                </a:rPr>
                <a:t>1, </a:t>
              </a:r>
              <a:r>
                <a:rPr lang="en-GB" dirty="0" smtClean="0">
                  <a:solidFill>
                    <a:srgbClr val="FF0000"/>
                  </a:solidFill>
                  <a:latin typeface="Times New Roman" panose="02020603050405020304" pitchFamily="18" charset="0"/>
                </a:rPr>
                <a:t>2</a:t>
              </a:r>
              <a:r>
                <a:rPr lang="en-GB" dirty="0" smtClean="0">
                  <a:solidFill>
                    <a:srgbClr val="000000"/>
                  </a:solidFill>
                  <a:latin typeface="Times New Roman" panose="02020603050405020304" pitchFamily="18" charset="0"/>
                </a:rPr>
                <a:t>, 3, 5, 6, 7, 8, 4</a:t>
              </a:r>
              <a:r>
                <a:rPr lang="en-GB" dirty="0">
                  <a:solidFill>
                    <a:srgbClr val="000000"/>
                  </a:solidFill>
                  <a:latin typeface="Times New Roman" panose="02020603050405020304" pitchFamily="18" charset="0"/>
                </a:rPr>
                <a:t> </a:t>
              </a:r>
              <a:endParaRPr lang="en-GB" dirty="0"/>
            </a:p>
          </p:txBody>
        </p:sp>
        <p:sp>
          <p:nvSpPr>
            <p:cNvPr id="80" name="矩形 79"/>
            <p:cNvSpPr/>
            <p:nvPr/>
          </p:nvSpPr>
          <p:spPr bwMode="auto">
            <a:xfrm>
              <a:off x="2945737" y="2001029"/>
              <a:ext cx="303220" cy="337095"/>
            </a:xfrm>
            <a:prstGeom prst="rect">
              <a:avLst/>
            </a:prstGeom>
            <a:noFill/>
            <a:ln w="38100" cap="flat" cmpd="sng" algn="ctr">
              <a:solidFill>
                <a:srgbClr val="FF0000"/>
              </a:solid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en-GB" sz="2000" b="0" i="0" u="none" strike="noStrike" cap="none" normalizeH="0" baseline="0" smtClean="0">
                <a:ln>
                  <a:noFill/>
                </a:ln>
                <a:solidFill>
                  <a:schemeClr val="tx1"/>
                </a:solidFill>
                <a:effectLst/>
                <a:latin typeface="Arial" charset="0"/>
                <a:ea typeface="黑体" pitchFamily="2" charset="-122"/>
              </a:endParaRPr>
            </a:p>
          </p:txBody>
        </p:sp>
      </p:grpSp>
      <p:grpSp>
        <p:nvGrpSpPr>
          <p:cNvPr id="84" name="组合 83"/>
          <p:cNvGrpSpPr/>
          <p:nvPr/>
        </p:nvGrpSpPr>
        <p:grpSpPr>
          <a:xfrm>
            <a:off x="1314131" y="5197321"/>
            <a:ext cx="2495867" cy="400110"/>
            <a:chOff x="1136373" y="1965246"/>
            <a:chExt cx="2495867" cy="400110"/>
          </a:xfrm>
        </p:grpSpPr>
        <p:sp>
          <p:nvSpPr>
            <p:cNvPr id="99" name="矩形 98"/>
            <p:cNvSpPr/>
            <p:nvPr/>
          </p:nvSpPr>
          <p:spPr>
            <a:xfrm>
              <a:off x="1136373" y="1965246"/>
              <a:ext cx="2495867" cy="400110"/>
            </a:xfrm>
            <a:prstGeom prst="rect">
              <a:avLst/>
            </a:prstGeom>
          </p:spPr>
          <p:txBody>
            <a:bodyPr wrap="square">
              <a:spAutoFit/>
            </a:bodyPr>
            <a:lstStyle/>
            <a:p>
              <a:r>
                <a:rPr lang="en-GB" dirty="0" smtClean="0">
                  <a:solidFill>
                    <a:srgbClr val="000000"/>
                  </a:solidFill>
                  <a:latin typeface="Times New Roman" panose="02020603050405020304" pitchFamily="18" charset="0"/>
                </a:rPr>
                <a:t>1, 3, 5, 6, </a:t>
              </a:r>
              <a:r>
                <a:rPr lang="en-GB" dirty="0" smtClean="0">
                  <a:solidFill>
                    <a:srgbClr val="FF0000"/>
                  </a:solidFill>
                  <a:latin typeface="Times New Roman" panose="02020603050405020304" pitchFamily="18" charset="0"/>
                </a:rPr>
                <a:t>7</a:t>
              </a:r>
              <a:r>
                <a:rPr lang="en-GB" dirty="0" smtClean="0">
                  <a:solidFill>
                    <a:srgbClr val="000000"/>
                  </a:solidFill>
                  <a:latin typeface="Times New Roman" panose="02020603050405020304" pitchFamily="18" charset="0"/>
                </a:rPr>
                <a:t>, 8, 2, 4</a:t>
              </a:r>
              <a:r>
                <a:rPr lang="en-GB" dirty="0">
                  <a:solidFill>
                    <a:srgbClr val="000000"/>
                  </a:solidFill>
                  <a:latin typeface="Times New Roman" panose="02020603050405020304" pitchFamily="18" charset="0"/>
                </a:rPr>
                <a:t> </a:t>
              </a:r>
              <a:endParaRPr lang="en-GB" dirty="0"/>
            </a:p>
          </p:txBody>
        </p:sp>
        <p:sp>
          <p:nvSpPr>
            <p:cNvPr id="101" name="矩形 100"/>
            <p:cNvSpPr/>
            <p:nvPr/>
          </p:nvSpPr>
          <p:spPr bwMode="auto">
            <a:xfrm>
              <a:off x="2694576" y="2001029"/>
              <a:ext cx="249580" cy="337095"/>
            </a:xfrm>
            <a:prstGeom prst="rect">
              <a:avLst/>
            </a:prstGeom>
            <a:noFill/>
            <a:ln w="38100" cap="flat" cmpd="sng" algn="ctr">
              <a:solidFill>
                <a:srgbClr val="FF0000"/>
              </a:solid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en-GB" sz="2000" b="0" i="0" u="none" strike="noStrike" cap="none" normalizeH="0" baseline="0" smtClean="0">
                <a:ln>
                  <a:noFill/>
                </a:ln>
                <a:solidFill>
                  <a:schemeClr val="tx1"/>
                </a:solidFill>
                <a:effectLst/>
                <a:latin typeface="Arial" charset="0"/>
                <a:ea typeface="黑体" pitchFamily="2" charset="-122"/>
              </a:endParaRPr>
            </a:p>
          </p:txBody>
        </p:sp>
      </p:grpSp>
      <p:sp>
        <p:nvSpPr>
          <p:cNvPr id="102" name="矩形 101"/>
          <p:cNvSpPr/>
          <p:nvPr/>
        </p:nvSpPr>
        <p:spPr>
          <a:xfrm>
            <a:off x="506620" y="3594346"/>
            <a:ext cx="675861" cy="400110"/>
          </a:xfrm>
          <a:prstGeom prst="rect">
            <a:avLst/>
          </a:prstGeom>
        </p:spPr>
        <p:txBody>
          <a:bodyPr wrap="square">
            <a:spAutoFit/>
          </a:bodyPr>
          <a:lstStyle/>
          <a:p>
            <a:r>
              <a:rPr lang="en-GB" dirty="0" err="1" smtClean="0"/>
              <a:t>i</a:t>
            </a:r>
            <a:r>
              <a:rPr lang="en-GB" dirty="0" smtClean="0"/>
              <a:t> = 3</a:t>
            </a:r>
            <a:endParaRPr lang="en-GB" dirty="0"/>
          </a:p>
        </p:txBody>
      </p:sp>
      <p:sp>
        <p:nvSpPr>
          <p:cNvPr id="103" name="矩形 102"/>
          <p:cNvSpPr/>
          <p:nvPr/>
        </p:nvSpPr>
        <p:spPr>
          <a:xfrm>
            <a:off x="525926" y="4091783"/>
            <a:ext cx="675861" cy="400110"/>
          </a:xfrm>
          <a:prstGeom prst="rect">
            <a:avLst/>
          </a:prstGeom>
        </p:spPr>
        <p:txBody>
          <a:bodyPr wrap="square">
            <a:spAutoFit/>
          </a:bodyPr>
          <a:lstStyle/>
          <a:p>
            <a:r>
              <a:rPr lang="en-GB" dirty="0" err="1" smtClean="0"/>
              <a:t>i</a:t>
            </a:r>
            <a:r>
              <a:rPr lang="en-GB" dirty="0" smtClean="0"/>
              <a:t> = 4</a:t>
            </a:r>
            <a:endParaRPr lang="en-GB" dirty="0"/>
          </a:p>
        </p:txBody>
      </p:sp>
      <p:sp>
        <p:nvSpPr>
          <p:cNvPr id="104" name="矩形 103"/>
          <p:cNvSpPr/>
          <p:nvPr/>
        </p:nvSpPr>
        <p:spPr>
          <a:xfrm>
            <a:off x="544366" y="4589220"/>
            <a:ext cx="675861" cy="400110"/>
          </a:xfrm>
          <a:prstGeom prst="rect">
            <a:avLst/>
          </a:prstGeom>
        </p:spPr>
        <p:txBody>
          <a:bodyPr wrap="square">
            <a:spAutoFit/>
          </a:bodyPr>
          <a:lstStyle/>
          <a:p>
            <a:r>
              <a:rPr lang="en-GB" dirty="0" err="1" smtClean="0"/>
              <a:t>i</a:t>
            </a:r>
            <a:r>
              <a:rPr lang="en-GB" dirty="0" smtClean="0"/>
              <a:t> = 5</a:t>
            </a:r>
            <a:endParaRPr lang="en-GB" dirty="0"/>
          </a:p>
        </p:txBody>
      </p:sp>
      <p:sp>
        <p:nvSpPr>
          <p:cNvPr id="105" name="矩形 104"/>
          <p:cNvSpPr/>
          <p:nvPr/>
        </p:nvSpPr>
        <p:spPr>
          <a:xfrm>
            <a:off x="569272" y="5086657"/>
            <a:ext cx="675861" cy="400110"/>
          </a:xfrm>
          <a:prstGeom prst="rect">
            <a:avLst/>
          </a:prstGeom>
        </p:spPr>
        <p:txBody>
          <a:bodyPr wrap="square">
            <a:spAutoFit/>
          </a:bodyPr>
          <a:lstStyle/>
          <a:p>
            <a:r>
              <a:rPr lang="en-GB" dirty="0" err="1" smtClean="0"/>
              <a:t>i</a:t>
            </a:r>
            <a:r>
              <a:rPr lang="en-GB" dirty="0" smtClean="0"/>
              <a:t> = 6</a:t>
            </a:r>
            <a:endParaRPr lang="en-GB" dirty="0"/>
          </a:p>
        </p:txBody>
      </p:sp>
      <p:sp>
        <p:nvSpPr>
          <p:cNvPr id="106" name="矩形 105"/>
          <p:cNvSpPr/>
          <p:nvPr/>
        </p:nvSpPr>
        <p:spPr>
          <a:xfrm>
            <a:off x="598211" y="5584094"/>
            <a:ext cx="675861" cy="400110"/>
          </a:xfrm>
          <a:prstGeom prst="rect">
            <a:avLst/>
          </a:prstGeom>
        </p:spPr>
        <p:txBody>
          <a:bodyPr wrap="square">
            <a:spAutoFit/>
          </a:bodyPr>
          <a:lstStyle/>
          <a:p>
            <a:r>
              <a:rPr lang="en-GB" dirty="0" err="1" smtClean="0"/>
              <a:t>i</a:t>
            </a:r>
            <a:r>
              <a:rPr lang="en-GB" dirty="0" smtClean="0"/>
              <a:t> = 7</a:t>
            </a:r>
            <a:endParaRPr lang="en-GB" dirty="0"/>
          </a:p>
        </p:txBody>
      </p:sp>
      <p:sp>
        <p:nvSpPr>
          <p:cNvPr id="117" name="矩形 116"/>
          <p:cNvSpPr/>
          <p:nvPr/>
        </p:nvSpPr>
        <p:spPr>
          <a:xfrm>
            <a:off x="1313829" y="6153090"/>
            <a:ext cx="2495867" cy="400110"/>
          </a:xfrm>
          <a:prstGeom prst="rect">
            <a:avLst/>
          </a:prstGeom>
        </p:spPr>
        <p:txBody>
          <a:bodyPr wrap="square">
            <a:spAutoFit/>
          </a:bodyPr>
          <a:lstStyle/>
          <a:p>
            <a:r>
              <a:rPr lang="en-GB" dirty="0" smtClean="0">
                <a:solidFill>
                  <a:srgbClr val="000000"/>
                </a:solidFill>
                <a:latin typeface="Times New Roman" panose="02020603050405020304" pitchFamily="18" charset="0"/>
              </a:rPr>
              <a:t>1, 2, 3, </a:t>
            </a:r>
            <a:r>
              <a:rPr lang="en-GB" dirty="0" smtClean="0">
                <a:solidFill>
                  <a:srgbClr val="FF0000"/>
                </a:solidFill>
                <a:latin typeface="Times New Roman" panose="02020603050405020304" pitchFamily="18" charset="0"/>
              </a:rPr>
              <a:t>4</a:t>
            </a:r>
            <a:r>
              <a:rPr lang="en-GB" dirty="0" smtClean="0">
                <a:solidFill>
                  <a:srgbClr val="000000"/>
                </a:solidFill>
                <a:latin typeface="Times New Roman" panose="02020603050405020304" pitchFamily="18" charset="0"/>
              </a:rPr>
              <a:t>, 5, 6, 7, 8</a:t>
            </a:r>
            <a:r>
              <a:rPr lang="en-GB" dirty="0">
                <a:solidFill>
                  <a:srgbClr val="000000"/>
                </a:solidFill>
                <a:latin typeface="Times New Roman" panose="02020603050405020304" pitchFamily="18" charset="0"/>
              </a:rPr>
              <a:t> </a:t>
            </a:r>
            <a:endParaRPr lang="en-GB" dirty="0"/>
          </a:p>
        </p:txBody>
      </p:sp>
      <p:sp>
        <p:nvSpPr>
          <p:cNvPr id="119" name="矩形 118"/>
          <p:cNvSpPr/>
          <p:nvPr/>
        </p:nvSpPr>
        <p:spPr>
          <a:xfrm>
            <a:off x="610375" y="6081531"/>
            <a:ext cx="675861" cy="400110"/>
          </a:xfrm>
          <a:prstGeom prst="rect">
            <a:avLst/>
          </a:prstGeom>
        </p:spPr>
        <p:txBody>
          <a:bodyPr wrap="square">
            <a:spAutoFit/>
          </a:bodyPr>
          <a:lstStyle/>
          <a:p>
            <a:r>
              <a:rPr lang="en-GB" dirty="0" err="1" smtClean="0"/>
              <a:t>i</a:t>
            </a:r>
            <a:r>
              <a:rPr lang="en-GB" dirty="0" smtClean="0"/>
              <a:t> = 8</a:t>
            </a:r>
            <a:endParaRPr lang="en-GB" dirty="0"/>
          </a:p>
        </p:txBody>
      </p:sp>
      <p:sp>
        <p:nvSpPr>
          <p:cNvPr id="11" name="左大括号 10"/>
          <p:cNvSpPr/>
          <p:nvPr/>
        </p:nvSpPr>
        <p:spPr bwMode="auto">
          <a:xfrm>
            <a:off x="1222222" y="3007951"/>
            <a:ext cx="98738" cy="341827"/>
          </a:xfrm>
          <a:prstGeom prst="leftBrace">
            <a:avLst/>
          </a:prstGeom>
          <a:solidFill>
            <a:schemeClr val="bg1"/>
          </a:solidFill>
          <a:ln w="12700" cap="flat" cmpd="sng" algn="ctr">
            <a:solidFill>
              <a:srgbClr val="000066"/>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en-GB" sz="2000" b="0" i="0" u="none" strike="noStrike" cap="none" normalizeH="0" baseline="0" smtClean="0">
              <a:ln>
                <a:noFill/>
              </a:ln>
              <a:solidFill>
                <a:schemeClr val="tx1"/>
              </a:solidFill>
              <a:effectLst/>
              <a:latin typeface="Arial" charset="0"/>
              <a:ea typeface="黑体" pitchFamily="2" charset="-122"/>
            </a:endParaRPr>
          </a:p>
        </p:txBody>
      </p:sp>
      <p:sp>
        <p:nvSpPr>
          <p:cNvPr id="120" name="左大括号 119"/>
          <p:cNvSpPr/>
          <p:nvPr/>
        </p:nvSpPr>
        <p:spPr bwMode="auto">
          <a:xfrm>
            <a:off x="1228991" y="3512426"/>
            <a:ext cx="98738" cy="341827"/>
          </a:xfrm>
          <a:prstGeom prst="leftBrace">
            <a:avLst/>
          </a:prstGeom>
          <a:solidFill>
            <a:schemeClr val="bg1"/>
          </a:solidFill>
          <a:ln w="12700" cap="flat" cmpd="sng" algn="ctr">
            <a:solidFill>
              <a:srgbClr val="000066"/>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en-GB" sz="2000" b="0" i="0" u="none" strike="noStrike" cap="none" normalizeH="0" baseline="0" smtClean="0">
              <a:ln>
                <a:noFill/>
              </a:ln>
              <a:solidFill>
                <a:schemeClr val="tx1"/>
              </a:solidFill>
              <a:effectLst/>
              <a:latin typeface="Arial" charset="0"/>
              <a:ea typeface="黑体" pitchFamily="2" charset="-122"/>
            </a:endParaRPr>
          </a:p>
        </p:txBody>
      </p:sp>
      <p:sp>
        <p:nvSpPr>
          <p:cNvPr id="121" name="左大括号 120"/>
          <p:cNvSpPr/>
          <p:nvPr/>
        </p:nvSpPr>
        <p:spPr bwMode="auto">
          <a:xfrm>
            <a:off x="1228991" y="4016901"/>
            <a:ext cx="98738" cy="341827"/>
          </a:xfrm>
          <a:prstGeom prst="leftBrace">
            <a:avLst/>
          </a:prstGeom>
          <a:solidFill>
            <a:schemeClr val="bg1"/>
          </a:solidFill>
          <a:ln w="12700" cap="flat" cmpd="sng" algn="ctr">
            <a:solidFill>
              <a:srgbClr val="000066"/>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en-GB" sz="2000" b="0" i="0" u="none" strike="noStrike" cap="none" normalizeH="0" baseline="0" smtClean="0">
              <a:ln>
                <a:noFill/>
              </a:ln>
              <a:solidFill>
                <a:schemeClr val="tx1"/>
              </a:solidFill>
              <a:effectLst/>
              <a:latin typeface="Arial" charset="0"/>
              <a:ea typeface="黑体" pitchFamily="2" charset="-122"/>
            </a:endParaRPr>
          </a:p>
        </p:txBody>
      </p:sp>
      <p:sp>
        <p:nvSpPr>
          <p:cNvPr id="122" name="左大括号 121"/>
          <p:cNvSpPr/>
          <p:nvPr/>
        </p:nvSpPr>
        <p:spPr bwMode="auto">
          <a:xfrm>
            <a:off x="1219200" y="4521376"/>
            <a:ext cx="98738" cy="341827"/>
          </a:xfrm>
          <a:prstGeom prst="leftBrace">
            <a:avLst/>
          </a:prstGeom>
          <a:solidFill>
            <a:schemeClr val="bg1"/>
          </a:solidFill>
          <a:ln w="12700" cap="flat" cmpd="sng" algn="ctr">
            <a:solidFill>
              <a:srgbClr val="000066"/>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en-GB" sz="2000" b="0" i="0" u="none" strike="noStrike" cap="none" normalizeH="0" baseline="0" smtClean="0">
              <a:ln>
                <a:noFill/>
              </a:ln>
              <a:solidFill>
                <a:schemeClr val="tx1"/>
              </a:solidFill>
              <a:effectLst/>
              <a:latin typeface="Arial" charset="0"/>
              <a:ea typeface="黑体" pitchFamily="2" charset="-122"/>
            </a:endParaRPr>
          </a:p>
        </p:txBody>
      </p:sp>
      <p:sp>
        <p:nvSpPr>
          <p:cNvPr id="123" name="左大括号 122"/>
          <p:cNvSpPr/>
          <p:nvPr/>
        </p:nvSpPr>
        <p:spPr bwMode="auto">
          <a:xfrm>
            <a:off x="1242539" y="5025851"/>
            <a:ext cx="98738" cy="341827"/>
          </a:xfrm>
          <a:prstGeom prst="leftBrace">
            <a:avLst/>
          </a:prstGeom>
          <a:solidFill>
            <a:schemeClr val="bg1"/>
          </a:solidFill>
          <a:ln w="12700" cap="flat" cmpd="sng" algn="ctr">
            <a:solidFill>
              <a:srgbClr val="000066"/>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en-GB" sz="2000" b="0" i="0" u="none" strike="noStrike" cap="none" normalizeH="0" baseline="0" smtClean="0">
              <a:ln>
                <a:noFill/>
              </a:ln>
              <a:solidFill>
                <a:schemeClr val="tx1"/>
              </a:solidFill>
              <a:effectLst/>
              <a:latin typeface="Arial" charset="0"/>
              <a:ea typeface="黑体" pitchFamily="2" charset="-122"/>
            </a:endParaRPr>
          </a:p>
        </p:txBody>
      </p:sp>
      <p:sp>
        <p:nvSpPr>
          <p:cNvPr id="124" name="左大括号 123"/>
          <p:cNvSpPr/>
          <p:nvPr/>
        </p:nvSpPr>
        <p:spPr bwMode="auto">
          <a:xfrm>
            <a:off x="1241990" y="5530326"/>
            <a:ext cx="98738" cy="341827"/>
          </a:xfrm>
          <a:prstGeom prst="leftBrace">
            <a:avLst/>
          </a:prstGeom>
          <a:solidFill>
            <a:schemeClr val="bg1"/>
          </a:solidFill>
          <a:ln w="12700" cap="flat" cmpd="sng" algn="ctr">
            <a:solidFill>
              <a:srgbClr val="000066"/>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en-GB" sz="2000" b="0" i="0" u="none" strike="noStrike" cap="none" normalizeH="0" baseline="0" smtClean="0">
              <a:ln>
                <a:noFill/>
              </a:ln>
              <a:solidFill>
                <a:schemeClr val="tx1"/>
              </a:solidFill>
              <a:effectLst/>
              <a:latin typeface="Arial" charset="0"/>
              <a:ea typeface="黑体" pitchFamily="2" charset="-122"/>
            </a:endParaRPr>
          </a:p>
        </p:txBody>
      </p:sp>
      <p:sp>
        <p:nvSpPr>
          <p:cNvPr id="125" name="左大括号 124"/>
          <p:cNvSpPr/>
          <p:nvPr/>
        </p:nvSpPr>
        <p:spPr bwMode="auto">
          <a:xfrm>
            <a:off x="1269583" y="6034800"/>
            <a:ext cx="98738" cy="341827"/>
          </a:xfrm>
          <a:prstGeom prst="leftBrace">
            <a:avLst/>
          </a:prstGeom>
          <a:solidFill>
            <a:schemeClr val="bg1"/>
          </a:solidFill>
          <a:ln w="12700" cap="flat" cmpd="sng" algn="ctr">
            <a:solidFill>
              <a:srgbClr val="000066"/>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en-GB" sz="2000" b="0" i="0" u="none" strike="noStrike" cap="none" normalizeH="0" baseline="0" smtClean="0">
              <a:ln>
                <a:noFill/>
              </a:ln>
              <a:solidFill>
                <a:schemeClr val="tx1"/>
              </a:solidFill>
              <a:effectLst/>
              <a:latin typeface="Arial" charset="0"/>
              <a:ea typeface="黑体" pitchFamily="2" charset="-122"/>
            </a:endParaRPr>
          </a:p>
        </p:txBody>
      </p:sp>
      <p:sp>
        <p:nvSpPr>
          <p:cNvPr id="126" name="矩形 125"/>
          <p:cNvSpPr/>
          <p:nvPr/>
        </p:nvSpPr>
        <p:spPr bwMode="auto">
          <a:xfrm>
            <a:off x="1353931" y="2891046"/>
            <a:ext cx="211071" cy="255322"/>
          </a:xfrm>
          <a:prstGeom prst="rect">
            <a:avLst/>
          </a:prstGeom>
          <a:noFill/>
          <a:ln w="38100" cap="flat" cmpd="sng" algn="ctr">
            <a:solidFill>
              <a:srgbClr val="00B050"/>
            </a:solid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en-GB" sz="2000" b="0" i="0" u="none" strike="noStrike" cap="none" normalizeH="0" baseline="0" smtClean="0">
              <a:ln>
                <a:noFill/>
              </a:ln>
              <a:solidFill>
                <a:schemeClr val="tx1"/>
              </a:solidFill>
              <a:effectLst/>
              <a:latin typeface="Arial" charset="0"/>
              <a:ea typeface="黑体" pitchFamily="2" charset="-122"/>
            </a:endParaRPr>
          </a:p>
        </p:txBody>
      </p:sp>
      <p:sp>
        <p:nvSpPr>
          <p:cNvPr id="127" name="矩形 126"/>
          <p:cNvSpPr/>
          <p:nvPr/>
        </p:nvSpPr>
        <p:spPr bwMode="auto">
          <a:xfrm>
            <a:off x="1358074" y="3367719"/>
            <a:ext cx="465834" cy="226627"/>
          </a:xfrm>
          <a:prstGeom prst="rect">
            <a:avLst/>
          </a:prstGeom>
          <a:noFill/>
          <a:ln w="38100" cap="flat" cmpd="sng" algn="ctr">
            <a:solidFill>
              <a:srgbClr val="00B050"/>
            </a:solid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en-GB" sz="2000" b="0" i="0" u="none" strike="noStrike" cap="none" normalizeH="0" baseline="0" smtClean="0">
              <a:ln>
                <a:noFill/>
              </a:ln>
              <a:solidFill>
                <a:schemeClr val="tx1"/>
              </a:solidFill>
              <a:effectLst/>
              <a:latin typeface="Arial" charset="0"/>
              <a:ea typeface="黑体" pitchFamily="2" charset="-122"/>
            </a:endParaRPr>
          </a:p>
        </p:txBody>
      </p:sp>
      <p:sp>
        <p:nvSpPr>
          <p:cNvPr id="128" name="矩形 127"/>
          <p:cNvSpPr/>
          <p:nvPr/>
        </p:nvSpPr>
        <p:spPr bwMode="auto">
          <a:xfrm>
            <a:off x="1372845" y="3852072"/>
            <a:ext cx="667848" cy="239711"/>
          </a:xfrm>
          <a:prstGeom prst="rect">
            <a:avLst/>
          </a:prstGeom>
          <a:noFill/>
          <a:ln w="38100" cap="flat" cmpd="sng" algn="ctr">
            <a:solidFill>
              <a:srgbClr val="00B050"/>
            </a:solid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en-GB" sz="2000" b="0" i="0" u="none" strike="noStrike" cap="none" normalizeH="0" baseline="0" smtClean="0">
              <a:ln>
                <a:noFill/>
              </a:ln>
              <a:solidFill>
                <a:schemeClr val="tx1"/>
              </a:solidFill>
              <a:effectLst/>
              <a:latin typeface="Arial" charset="0"/>
              <a:ea typeface="黑体" pitchFamily="2" charset="-122"/>
            </a:endParaRPr>
          </a:p>
        </p:txBody>
      </p:sp>
      <p:sp>
        <p:nvSpPr>
          <p:cNvPr id="129" name="矩形 128"/>
          <p:cNvSpPr/>
          <p:nvPr/>
        </p:nvSpPr>
        <p:spPr bwMode="auto">
          <a:xfrm>
            <a:off x="1400079" y="4323704"/>
            <a:ext cx="914154" cy="254086"/>
          </a:xfrm>
          <a:prstGeom prst="rect">
            <a:avLst/>
          </a:prstGeom>
          <a:noFill/>
          <a:ln w="38100" cap="flat" cmpd="sng" algn="ctr">
            <a:solidFill>
              <a:srgbClr val="00B050"/>
            </a:solid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en-GB" sz="2000" b="0" i="0" u="none" strike="noStrike" cap="none" normalizeH="0" baseline="0" smtClean="0">
              <a:ln>
                <a:noFill/>
              </a:ln>
              <a:solidFill>
                <a:schemeClr val="tx1"/>
              </a:solidFill>
              <a:effectLst/>
              <a:latin typeface="Arial" charset="0"/>
              <a:ea typeface="黑体" pitchFamily="2" charset="-122"/>
            </a:endParaRPr>
          </a:p>
        </p:txBody>
      </p:sp>
      <p:sp>
        <p:nvSpPr>
          <p:cNvPr id="130" name="矩形 129"/>
          <p:cNvSpPr/>
          <p:nvPr/>
        </p:nvSpPr>
        <p:spPr bwMode="auto">
          <a:xfrm>
            <a:off x="1375642" y="4803799"/>
            <a:ext cx="1193400" cy="282858"/>
          </a:xfrm>
          <a:prstGeom prst="rect">
            <a:avLst/>
          </a:prstGeom>
          <a:noFill/>
          <a:ln w="38100" cap="flat" cmpd="sng" algn="ctr">
            <a:solidFill>
              <a:srgbClr val="00B050"/>
            </a:solid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en-GB" sz="2000" b="0" i="0" u="none" strike="noStrike" cap="none" normalizeH="0" baseline="0" smtClean="0">
              <a:ln>
                <a:noFill/>
              </a:ln>
              <a:solidFill>
                <a:schemeClr val="tx1"/>
              </a:solidFill>
              <a:effectLst/>
              <a:latin typeface="Arial" charset="0"/>
              <a:ea typeface="黑体" pitchFamily="2" charset="-122"/>
            </a:endParaRPr>
          </a:p>
        </p:txBody>
      </p:sp>
      <p:sp>
        <p:nvSpPr>
          <p:cNvPr id="131" name="矩形 130"/>
          <p:cNvSpPr/>
          <p:nvPr/>
        </p:nvSpPr>
        <p:spPr bwMode="auto">
          <a:xfrm>
            <a:off x="1368320" y="5255946"/>
            <a:ext cx="1449825" cy="314245"/>
          </a:xfrm>
          <a:prstGeom prst="rect">
            <a:avLst/>
          </a:prstGeom>
          <a:noFill/>
          <a:ln w="38100" cap="flat" cmpd="sng" algn="ctr">
            <a:solidFill>
              <a:srgbClr val="00B050"/>
            </a:solid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en-GB" sz="2000" b="0" i="0" u="none" strike="noStrike" cap="none" normalizeH="0" baseline="0" smtClean="0">
              <a:ln>
                <a:noFill/>
              </a:ln>
              <a:solidFill>
                <a:schemeClr val="tx1"/>
              </a:solidFill>
              <a:effectLst/>
              <a:latin typeface="Arial" charset="0"/>
              <a:ea typeface="黑体" pitchFamily="2" charset="-122"/>
            </a:endParaRPr>
          </a:p>
        </p:txBody>
      </p:sp>
      <p:sp>
        <p:nvSpPr>
          <p:cNvPr id="132" name="矩形 131"/>
          <p:cNvSpPr/>
          <p:nvPr/>
        </p:nvSpPr>
        <p:spPr bwMode="auto">
          <a:xfrm>
            <a:off x="1383072" y="5718398"/>
            <a:ext cx="1676052" cy="329686"/>
          </a:xfrm>
          <a:prstGeom prst="rect">
            <a:avLst/>
          </a:prstGeom>
          <a:noFill/>
          <a:ln w="38100" cap="flat" cmpd="sng" algn="ctr">
            <a:solidFill>
              <a:srgbClr val="00B050"/>
            </a:solid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en-GB" sz="2000" b="0" i="0" u="none" strike="noStrike" cap="none" normalizeH="0" baseline="0" smtClean="0">
              <a:ln>
                <a:noFill/>
              </a:ln>
              <a:solidFill>
                <a:schemeClr val="tx1"/>
              </a:solidFill>
              <a:effectLst/>
              <a:latin typeface="Arial" charset="0"/>
              <a:ea typeface="黑体" pitchFamily="2" charset="-122"/>
            </a:endParaRPr>
          </a:p>
        </p:txBody>
      </p:sp>
      <p:sp>
        <p:nvSpPr>
          <p:cNvPr id="133" name="矩形 132"/>
          <p:cNvSpPr/>
          <p:nvPr/>
        </p:nvSpPr>
        <p:spPr bwMode="auto">
          <a:xfrm>
            <a:off x="1397488" y="6153090"/>
            <a:ext cx="2031512" cy="328551"/>
          </a:xfrm>
          <a:prstGeom prst="rect">
            <a:avLst/>
          </a:prstGeom>
          <a:noFill/>
          <a:ln w="38100" cap="flat" cmpd="sng" algn="ctr">
            <a:solidFill>
              <a:srgbClr val="00B050"/>
            </a:solid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en-GB" sz="2000" b="0" i="0" u="none" strike="noStrike" cap="none" normalizeH="0" baseline="0" smtClean="0">
              <a:ln>
                <a:noFill/>
              </a:ln>
              <a:solidFill>
                <a:schemeClr val="tx1"/>
              </a:solidFill>
              <a:effectLst/>
              <a:latin typeface="Arial" charset="0"/>
              <a:ea typeface="黑体" pitchFamily="2" charset="-122"/>
            </a:endParaRPr>
          </a:p>
        </p:txBody>
      </p:sp>
      <p:sp>
        <p:nvSpPr>
          <p:cNvPr id="134" name="Rectangle 3"/>
          <p:cNvSpPr txBox="1">
            <a:spLocks noChangeArrowheads="1"/>
          </p:cNvSpPr>
          <p:nvPr/>
        </p:nvSpPr>
        <p:spPr bwMode="auto">
          <a:xfrm>
            <a:off x="7238999" y="3046175"/>
            <a:ext cx="1600200" cy="436016"/>
          </a:xfrm>
          <a:prstGeom prst="rect">
            <a:avLst/>
          </a:prstGeom>
          <a:ln/>
          <a:extLst/>
        </p:spPr>
        <p:style>
          <a:lnRef idx="1">
            <a:schemeClr val="accent3"/>
          </a:lnRef>
          <a:fillRef idx="3">
            <a:schemeClr val="accent3"/>
          </a:fillRef>
          <a:effectRef idx="2">
            <a:schemeClr val="accent3"/>
          </a:effectRef>
          <a:fontRef idx="minor">
            <a:schemeClr val="lt1"/>
          </a:fontRef>
        </p:style>
        <p:txBody>
          <a:bodyPr vert="horz" wrap="square" lIns="91440" tIns="45720" rIns="91440" bIns="45720" numCol="1" anchor="ctr" anchorCtr="0" compatLnSpc="1">
            <a:prstTxWarp prst="textNoShape">
              <a:avLst/>
            </a:prstTxWarp>
          </a:bodyPr>
          <a:lstStyle/>
          <a:p>
            <a:pPr algn="ctr"/>
            <a:r>
              <a:rPr lang="en-US" altLang="zh-CN" sz="2400" b="1" dirty="0" smtClean="0">
                <a:solidFill>
                  <a:schemeClr val="bg1"/>
                </a:solidFill>
                <a:effectLst>
                  <a:outerShdw blurRad="38100" dist="38100" dir="2700000" algn="tl">
                    <a:srgbClr val="000000">
                      <a:alpha val="43137"/>
                    </a:srgbClr>
                  </a:outerShdw>
                </a:effectLst>
                <a:latin typeface="Arial" charset="0"/>
                <a:ea typeface="黑体" pitchFamily="2" charset="-122"/>
              </a:rPr>
              <a:t>Compare</a:t>
            </a:r>
          </a:p>
        </p:txBody>
      </p:sp>
      <p:sp>
        <p:nvSpPr>
          <p:cNvPr id="135" name="右大括号 134"/>
          <p:cNvSpPr/>
          <p:nvPr/>
        </p:nvSpPr>
        <p:spPr bwMode="auto">
          <a:xfrm rot="16200000">
            <a:off x="7886628" y="2818149"/>
            <a:ext cx="304943" cy="1764185"/>
          </a:xfrm>
          <a:prstGeom prst="rightBrace">
            <a:avLst/>
          </a:prstGeom>
          <a:solidFill>
            <a:schemeClr val="bg1"/>
          </a:solidFill>
          <a:ln w="38100" cap="flat" cmpd="sng" algn="ctr">
            <a:solidFill>
              <a:srgbClr val="FF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en-GB" sz="2000" b="0" i="0" u="none" strike="noStrike" cap="none" normalizeH="0" baseline="0" smtClean="0">
              <a:ln>
                <a:noFill/>
              </a:ln>
              <a:solidFill>
                <a:schemeClr val="tx1"/>
              </a:solidFill>
              <a:effectLst/>
              <a:latin typeface="Arial" charset="0"/>
              <a:ea typeface="黑体" pitchFamily="2" charset="-122"/>
            </a:endParaRPr>
          </a:p>
        </p:txBody>
      </p:sp>
      <p:sp>
        <p:nvSpPr>
          <p:cNvPr id="146" name="矩形 145"/>
          <p:cNvSpPr/>
          <p:nvPr/>
        </p:nvSpPr>
        <p:spPr>
          <a:xfrm>
            <a:off x="4595550" y="5984204"/>
            <a:ext cx="4267200" cy="707886"/>
          </a:xfrm>
          <a:prstGeom prst="rect">
            <a:avLst/>
          </a:prstGeom>
        </p:spPr>
        <p:style>
          <a:lnRef idx="1">
            <a:schemeClr val="accent5"/>
          </a:lnRef>
          <a:fillRef idx="2">
            <a:schemeClr val="accent5"/>
          </a:fillRef>
          <a:effectRef idx="1">
            <a:schemeClr val="accent5"/>
          </a:effectRef>
          <a:fontRef idx="minor">
            <a:schemeClr val="dk1"/>
          </a:fontRef>
        </p:style>
        <p:txBody>
          <a:bodyPr wrap="square">
            <a:spAutoFit/>
          </a:bodyPr>
          <a:lstStyle/>
          <a:p>
            <a:r>
              <a:rPr lang="en-GB" dirty="0">
                <a:latin typeface="Times New Roman" panose="02020603050405020304" pitchFamily="18" charset="0"/>
                <a:cs typeface="Times New Roman" panose="02020603050405020304" pitchFamily="18" charset="0"/>
              </a:rPr>
              <a:t>maintains a sorted sub-array, and repetitively inserts new elements into </a:t>
            </a:r>
            <a:r>
              <a:rPr lang="en-GB" dirty="0" smtClean="0">
                <a:latin typeface="Times New Roman" panose="02020603050405020304" pitchFamily="18" charset="0"/>
                <a:cs typeface="Times New Roman" panose="02020603050405020304" pitchFamily="18" charset="0"/>
              </a:rPr>
              <a:t>it</a:t>
            </a:r>
            <a:r>
              <a:rPr lang="en-GB" dirty="0">
                <a:latin typeface="Times New Roman" panose="02020603050405020304" pitchFamily="18" charset="0"/>
                <a:cs typeface="Times New Roman" panose="02020603050405020304" pitchFamily="18" charset="0"/>
              </a:rPr>
              <a:t> </a:t>
            </a:r>
          </a:p>
        </p:txBody>
      </p:sp>
    </p:spTree>
    <p:extLst>
      <p:ext uri="{BB962C8B-B14F-4D97-AF65-F5344CB8AC3E}">
        <p14:creationId xmlns:p14="http://schemas.microsoft.com/office/powerpoint/2010/main" val="1509222599"/>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a:t>Merge sort</a:t>
            </a:r>
            <a:endParaRPr lang="en-GB" dirty="0"/>
          </a:p>
        </p:txBody>
      </p:sp>
      <p:pic>
        <p:nvPicPr>
          <p:cNvPr id="5122" name="Picture 2" descr="http://www.codeproject.com/KB/recipes/805587/6.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38200" y="1828800"/>
            <a:ext cx="7742900" cy="3810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8504736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lvl="0"/>
            <a:r>
              <a:rPr lang="en-US" dirty="0"/>
              <a:t>Merge </a:t>
            </a:r>
            <a:r>
              <a:rPr lang="en-US" dirty="0" smtClean="0"/>
              <a:t>sort</a:t>
            </a:r>
            <a:endParaRPr lang="en-GB" dirty="0"/>
          </a:p>
        </p:txBody>
      </p:sp>
      <p:sp>
        <p:nvSpPr>
          <p:cNvPr id="3" name="文本框 2"/>
          <p:cNvSpPr txBox="1"/>
          <p:nvPr/>
        </p:nvSpPr>
        <p:spPr>
          <a:xfrm>
            <a:off x="152400" y="1476791"/>
            <a:ext cx="6691512" cy="861774"/>
          </a:xfrm>
          <a:prstGeom prst="rect">
            <a:avLst/>
          </a:prstGeom>
        </p:spPr>
        <p:style>
          <a:lnRef idx="2">
            <a:schemeClr val="accent1"/>
          </a:lnRef>
          <a:fillRef idx="1">
            <a:schemeClr val="lt1"/>
          </a:fillRef>
          <a:effectRef idx="0">
            <a:schemeClr val="accent1"/>
          </a:effectRef>
          <a:fontRef idx="minor">
            <a:schemeClr val="dk1"/>
          </a:fontRef>
        </p:style>
        <p:txBody>
          <a:bodyPr wrap="none" rtlCol="0">
            <a:spAutoFit/>
          </a:bodyPr>
          <a:lstStyle/>
          <a:p>
            <a:r>
              <a:rPr lang="en-US" dirty="0" smtClean="0"/>
              <a:t>The merging algorithm assumes the two lists are in order.</a:t>
            </a:r>
          </a:p>
          <a:p>
            <a:r>
              <a:rPr lang="en-US" dirty="0" smtClean="0"/>
              <a:t>It creates a third merged list from the two original lists.</a:t>
            </a:r>
          </a:p>
        </p:txBody>
      </p:sp>
      <p:pic>
        <p:nvPicPr>
          <p:cNvPr id="4098" name="Picture 2" descr="https://www.cs.cmu.edu/~adamchik/15-121/lectures/Sorting%20Algorithms/pix/merging1.bmp"/>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4800" y="2590800"/>
            <a:ext cx="3619500" cy="2552700"/>
          </a:xfrm>
          <a:prstGeom prst="rect">
            <a:avLst/>
          </a:prstGeom>
          <a:noFill/>
          <a:extLst>
            <a:ext uri="{909E8E84-426E-40DD-AFC4-6F175D3DCCD1}">
              <a14:hiddenFill xmlns:a14="http://schemas.microsoft.com/office/drawing/2010/main">
                <a:solidFill>
                  <a:srgbClr val="FFFFFF"/>
                </a:solidFill>
              </a14:hiddenFill>
            </a:ext>
          </a:extLst>
        </p:spPr>
      </p:pic>
      <p:pic>
        <p:nvPicPr>
          <p:cNvPr id="4100" name="Picture 4" descr="https://www.cs.cmu.edu/~adamchik/15-121/lectures/Sorting%20Algorithms/pix/merging2.bmp"/>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72000" y="2590800"/>
            <a:ext cx="3619500" cy="2552700"/>
          </a:xfrm>
          <a:prstGeom prst="rect">
            <a:avLst/>
          </a:prstGeom>
          <a:noFill/>
          <a:extLst>
            <a:ext uri="{909E8E84-426E-40DD-AFC4-6F175D3DCCD1}">
              <a14:hiddenFill xmlns:a14="http://schemas.microsoft.com/office/drawing/2010/main">
                <a:solidFill>
                  <a:srgbClr val="FFFFFF"/>
                </a:solidFill>
              </a14:hiddenFill>
            </a:ext>
          </a:extLst>
        </p:spPr>
      </p:pic>
      <p:sp>
        <p:nvSpPr>
          <p:cNvPr id="5" name="矩形 4"/>
          <p:cNvSpPr/>
          <p:nvPr/>
        </p:nvSpPr>
        <p:spPr>
          <a:xfrm>
            <a:off x="762000" y="5421678"/>
            <a:ext cx="3092376" cy="707886"/>
          </a:xfrm>
          <a:prstGeom prst="rect">
            <a:avLst/>
          </a:prstGeom>
        </p:spPr>
        <p:txBody>
          <a:bodyPr wrap="square">
            <a:spAutoFit/>
          </a:bodyPr>
          <a:lstStyle/>
          <a:p>
            <a:r>
              <a:rPr lang="en-GB" dirty="0">
                <a:solidFill>
                  <a:srgbClr val="000000"/>
                </a:solidFill>
                <a:latin typeface="Times New Roman" panose="02020603050405020304" pitchFamily="18" charset="0"/>
              </a:rPr>
              <a:t>We define three references at the front of each array</a:t>
            </a:r>
            <a:endParaRPr lang="en-GB" dirty="0"/>
          </a:p>
        </p:txBody>
      </p:sp>
      <p:sp>
        <p:nvSpPr>
          <p:cNvPr id="9" name="矩形 8"/>
          <p:cNvSpPr/>
          <p:nvPr/>
        </p:nvSpPr>
        <p:spPr>
          <a:xfrm>
            <a:off x="4445688" y="5267789"/>
            <a:ext cx="4572000" cy="1015663"/>
          </a:xfrm>
          <a:prstGeom prst="rect">
            <a:avLst/>
          </a:prstGeom>
        </p:spPr>
        <p:txBody>
          <a:bodyPr>
            <a:spAutoFit/>
          </a:bodyPr>
          <a:lstStyle/>
          <a:p>
            <a:r>
              <a:rPr lang="en-GB" dirty="0">
                <a:solidFill>
                  <a:srgbClr val="000000"/>
                </a:solidFill>
                <a:latin typeface="Times New Roman" panose="02020603050405020304" pitchFamily="18" charset="0"/>
              </a:rPr>
              <a:t>We keep picking the smallest element and move it to a temporary array, incrementing the corresponding indices.</a:t>
            </a:r>
            <a:endParaRPr lang="en-GB" dirty="0"/>
          </a:p>
        </p:txBody>
      </p:sp>
    </p:spTree>
    <p:extLst>
      <p:ext uri="{BB962C8B-B14F-4D97-AF65-F5344CB8AC3E}">
        <p14:creationId xmlns:p14="http://schemas.microsoft.com/office/powerpoint/2010/main" val="1507160166"/>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lvl="0"/>
            <a:r>
              <a:rPr lang="en-US" dirty="0"/>
              <a:t>Merge sort</a:t>
            </a:r>
            <a:endParaRPr lang="en-GB" dirty="0"/>
          </a:p>
        </p:txBody>
      </p:sp>
      <p:sp>
        <p:nvSpPr>
          <p:cNvPr id="10" name="圆角矩形 9"/>
          <p:cNvSpPr/>
          <p:nvPr/>
        </p:nvSpPr>
        <p:spPr bwMode="auto">
          <a:xfrm>
            <a:off x="304800" y="1371600"/>
            <a:ext cx="5105400" cy="533400"/>
          </a:xfrm>
          <a:prstGeom prst="roundRect">
            <a:avLst/>
          </a:prstGeom>
          <a:ln>
            <a:headEnd type="none" w="med" len="med"/>
            <a:tailEnd type="none" w="med" len="med"/>
          </a:ln>
          <a:extLst/>
        </p:spPr>
        <p:style>
          <a:lnRef idx="0">
            <a:schemeClr val="accent2"/>
          </a:lnRef>
          <a:fillRef idx="3">
            <a:schemeClr val="accent2"/>
          </a:fillRef>
          <a:effectRef idx="3">
            <a:schemeClr val="accent2"/>
          </a:effectRef>
          <a:fontRef idx="minor">
            <a:schemeClr val="lt1"/>
          </a:fontRef>
        </p:style>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50000"/>
              </a:spcBef>
              <a:spcAft>
                <a:spcPct val="0"/>
              </a:spcAft>
              <a:buClrTx/>
              <a:buSzTx/>
              <a:buFontTx/>
              <a:buNone/>
              <a:tabLst/>
            </a:pPr>
            <a:r>
              <a:rPr kumimoji="0" lang="en-US" sz="2400" b="1" i="0" u="none" strike="noStrike" cap="none" normalizeH="0" baseline="0" dirty="0" smtClean="0">
                <a:ln>
                  <a:noFill/>
                </a:ln>
                <a:solidFill>
                  <a:schemeClr val="bg1"/>
                </a:solidFill>
                <a:effectLst/>
                <a:latin typeface="Arial" charset="0"/>
                <a:ea typeface="黑体" pitchFamily="2" charset="-122"/>
              </a:rPr>
              <a:t>Merge sort: divide</a:t>
            </a:r>
            <a:r>
              <a:rPr kumimoji="0" lang="en-US" sz="2400" b="1" i="0" u="none" strike="noStrike" cap="none" normalizeH="0" dirty="0" smtClean="0">
                <a:ln>
                  <a:noFill/>
                </a:ln>
                <a:solidFill>
                  <a:schemeClr val="bg1"/>
                </a:solidFill>
                <a:effectLst/>
                <a:latin typeface="Arial" charset="0"/>
                <a:ea typeface="黑体" pitchFamily="2" charset="-122"/>
              </a:rPr>
              <a:t> and conquer</a:t>
            </a:r>
            <a:endParaRPr kumimoji="0" lang="en-GB" sz="2400" b="1" i="0" u="none" strike="noStrike" cap="none" normalizeH="0" baseline="0" dirty="0" smtClean="0">
              <a:ln>
                <a:noFill/>
              </a:ln>
              <a:solidFill>
                <a:schemeClr val="bg1"/>
              </a:solidFill>
              <a:effectLst/>
              <a:latin typeface="Arial" charset="0"/>
              <a:ea typeface="黑体" pitchFamily="2" charset="-122"/>
            </a:endParaRPr>
          </a:p>
        </p:txBody>
      </p:sp>
      <p:pic>
        <p:nvPicPr>
          <p:cNvPr id="6146" name="Picture 2" descr="Merge-sort-example-300px.gif"/>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0" y="2220912"/>
            <a:ext cx="4680480" cy="2808288"/>
          </a:xfrm>
          <a:prstGeom prst="rect">
            <a:avLst/>
          </a:prstGeom>
          <a:noFill/>
          <a:extLst>
            <a:ext uri="{909E8E84-426E-40DD-AFC4-6F175D3DCCD1}">
              <a14:hiddenFill xmlns:a14="http://schemas.microsoft.com/office/drawing/2010/main">
                <a:solidFill>
                  <a:srgbClr val="FFFFFF"/>
                </a:solidFill>
              </a14:hiddenFill>
            </a:ext>
          </a:extLst>
        </p:spPr>
      </p:pic>
      <p:sp>
        <p:nvSpPr>
          <p:cNvPr id="6" name="矩形 5"/>
          <p:cNvSpPr/>
          <p:nvPr/>
        </p:nvSpPr>
        <p:spPr>
          <a:xfrm>
            <a:off x="5715000" y="1498794"/>
            <a:ext cx="1322798" cy="400110"/>
          </a:xfrm>
          <a:prstGeom prst="rect">
            <a:avLst/>
          </a:prstGeom>
        </p:spPr>
        <p:txBody>
          <a:bodyPr wrap="none">
            <a:spAutoFit/>
          </a:bodyPr>
          <a:lstStyle/>
          <a:p>
            <a:r>
              <a:rPr lang="en-GB" i="1" dirty="0">
                <a:solidFill>
                  <a:srgbClr val="0B0080"/>
                </a:solidFill>
                <a:hlinkClick r:id="rId4" tooltip="Big O notation"/>
              </a:rPr>
              <a:t>O</a:t>
            </a:r>
            <a:r>
              <a:rPr lang="en-GB" dirty="0">
                <a:solidFill>
                  <a:srgbClr val="252525"/>
                </a:solidFill>
              </a:rPr>
              <a:t>(</a:t>
            </a:r>
            <a:r>
              <a:rPr lang="en-GB" i="1" dirty="0">
                <a:solidFill>
                  <a:srgbClr val="252525"/>
                </a:solidFill>
              </a:rPr>
              <a:t>n</a:t>
            </a:r>
            <a:r>
              <a:rPr lang="en-GB" dirty="0">
                <a:solidFill>
                  <a:srgbClr val="252525"/>
                </a:solidFill>
              </a:rPr>
              <a:t> log </a:t>
            </a:r>
            <a:r>
              <a:rPr lang="en-GB" i="1" dirty="0">
                <a:solidFill>
                  <a:srgbClr val="252525"/>
                </a:solidFill>
              </a:rPr>
              <a:t>n</a:t>
            </a:r>
            <a:r>
              <a:rPr lang="en-GB" dirty="0">
                <a:solidFill>
                  <a:srgbClr val="252525"/>
                </a:solidFill>
              </a:rPr>
              <a:t>)</a:t>
            </a:r>
            <a:endParaRPr lang="en-GB" dirty="0"/>
          </a:p>
        </p:txBody>
      </p:sp>
      <p:sp>
        <p:nvSpPr>
          <p:cNvPr id="7" name="矩形 6"/>
          <p:cNvSpPr/>
          <p:nvPr/>
        </p:nvSpPr>
        <p:spPr>
          <a:xfrm>
            <a:off x="4680480" y="2012077"/>
            <a:ext cx="4330849" cy="1723549"/>
          </a:xfrm>
          <a:prstGeom prst="rect">
            <a:avLst/>
          </a:prstGeom>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buFont typeface="Arial" panose="020B0604020202020204" pitchFamily="34" charset="0"/>
              <a:buChar char="•"/>
            </a:pPr>
            <a:r>
              <a:rPr lang="en-GB" dirty="0"/>
              <a:t>if n = 1 ,</a:t>
            </a:r>
            <a:r>
              <a:rPr lang="en-GB" dirty="0" smtClean="0"/>
              <a:t>done</a:t>
            </a:r>
          </a:p>
          <a:p>
            <a:pPr marL="342900" indent="-342900">
              <a:buFont typeface="Arial" panose="020B0604020202020204" pitchFamily="34" charset="0"/>
              <a:buChar char="•"/>
            </a:pPr>
            <a:r>
              <a:rPr lang="en-GB" sz="2400" b="1" dirty="0" smtClean="0">
                <a:solidFill>
                  <a:srgbClr val="FF0000"/>
                </a:solidFill>
              </a:rPr>
              <a:t>recursively</a:t>
            </a:r>
            <a:r>
              <a:rPr lang="en-GB" sz="2400" dirty="0" smtClean="0"/>
              <a:t> </a:t>
            </a:r>
            <a:r>
              <a:rPr lang="en-GB" dirty="0"/>
              <a:t>sort </a:t>
            </a:r>
            <a:r>
              <a:rPr lang="en-GB" dirty="0" smtClean="0"/>
              <a:t>A(1,n/2)and </a:t>
            </a:r>
            <a:r>
              <a:rPr lang="en-GB" dirty="0"/>
              <a:t>A</a:t>
            </a:r>
            <a:r>
              <a:rPr lang="en-GB" dirty="0" smtClean="0"/>
              <a:t>(n/2+1,n)</a:t>
            </a:r>
          </a:p>
          <a:p>
            <a:pPr marL="342900" indent="-342900">
              <a:buFont typeface="Arial" panose="020B0604020202020204" pitchFamily="34" charset="0"/>
              <a:buChar char="•"/>
            </a:pPr>
            <a:r>
              <a:rPr lang="en-GB" dirty="0" smtClean="0"/>
              <a:t>merge </a:t>
            </a:r>
            <a:r>
              <a:rPr lang="en-GB" dirty="0"/>
              <a:t>the two sort list</a:t>
            </a:r>
          </a:p>
        </p:txBody>
      </p:sp>
      <p:sp>
        <p:nvSpPr>
          <p:cNvPr id="11" name="上下箭头 10"/>
          <p:cNvSpPr/>
          <p:nvPr/>
        </p:nvSpPr>
        <p:spPr bwMode="auto">
          <a:xfrm>
            <a:off x="7037798" y="3625056"/>
            <a:ext cx="481601" cy="685800"/>
          </a:xfrm>
          <a:prstGeom prst="upDownArrow">
            <a:avLst/>
          </a:prstGeom>
          <a:solidFill>
            <a:schemeClr val="bg1"/>
          </a:solidFill>
          <a:ln w="12700" cap="flat" cmpd="sng" algn="ctr">
            <a:solidFill>
              <a:srgbClr val="000066"/>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en-GB" sz="2000" b="0" i="0" u="none" strike="noStrike" cap="none" normalizeH="0" baseline="0" smtClean="0">
              <a:ln>
                <a:noFill/>
              </a:ln>
              <a:solidFill>
                <a:schemeClr val="tx1"/>
              </a:solidFill>
              <a:effectLst/>
              <a:latin typeface="Arial" charset="0"/>
              <a:ea typeface="黑体" pitchFamily="2" charset="-122"/>
            </a:endParaRPr>
          </a:p>
        </p:txBody>
      </p:sp>
      <p:sp>
        <p:nvSpPr>
          <p:cNvPr id="3" name="矩形 2"/>
          <p:cNvSpPr/>
          <p:nvPr/>
        </p:nvSpPr>
        <p:spPr>
          <a:xfrm>
            <a:off x="4070424" y="4267200"/>
            <a:ext cx="4940905" cy="2372188"/>
          </a:xfrm>
          <a:prstGeom prst="rect">
            <a:avLst/>
          </a:prstGeom>
        </p:spPr>
        <p:style>
          <a:lnRef idx="1">
            <a:schemeClr val="accent3"/>
          </a:lnRef>
          <a:fillRef idx="2">
            <a:schemeClr val="accent3"/>
          </a:fillRef>
          <a:effectRef idx="1">
            <a:schemeClr val="accent3"/>
          </a:effectRef>
          <a:fontRef idx="minor">
            <a:schemeClr val="dk1"/>
          </a:fontRef>
        </p:style>
        <p:txBody>
          <a:bodyPr wrap="square" anchor="ctr">
            <a:spAutoFit/>
          </a:bodyPr>
          <a:lstStyle/>
          <a:p>
            <a:pPr>
              <a:lnSpc>
                <a:spcPts val="1500"/>
              </a:lnSpc>
            </a:pPr>
            <a:r>
              <a:rPr lang="en-GB" b="1" dirty="0">
                <a:solidFill>
                  <a:srgbClr val="111111"/>
                </a:solidFill>
                <a:latin typeface="Segoe UI" panose="020B0502040204020203" pitchFamily="34" charset="0"/>
              </a:rPr>
              <a:t>MERGE_SORT( A, low, high )</a:t>
            </a:r>
          </a:p>
          <a:p>
            <a:pPr>
              <a:lnSpc>
                <a:spcPts val="1500"/>
              </a:lnSpc>
            </a:pPr>
            <a:r>
              <a:rPr lang="en-GB" b="1" dirty="0">
                <a:solidFill>
                  <a:srgbClr val="111111"/>
                </a:solidFill>
                <a:latin typeface="Segoe UI" panose="020B0502040204020203" pitchFamily="34" charset="0"/>
              </a:rPr>
              <a:t>if low &lt; high then</a:t>
            </a:r>
          </a:p>
          <a:p>
            <a:pPr lvl="1">
              <a:lnSpc>
                <a:spcPts val="1500"/>
              </a:lnSpc>
            </a:pPr>
            <a:r>
              <a:rPr lang="en-GB" b="1" dirty="0">
                <a:solidFill>
                  <a:srgbClr val="111111"/>
                </a:solidFill>
                <a:latin typeface="Segoe UI" panose="020B0502040204020203" pitchFamily="34" charset="0"/>
              </a:rPr>
              <a:t>mid = ( </a:t>
            </a:r>
            <a:r>
              <a:rPr lang="en-GB" b="1" dirty="0" err="1">
                <a:solidFill>
                  <a:srgbClr val="111111"/>
                </a:solidFill>
                <a:latin typeface="Segoe UI" panose="020B0502040204020203" pitchFamily="34" charset="0"/>
              </a:rPr>
              <a:t>low+high</a:t>
            </a:r>
            <a:r>
              <a:rPr lang="en-GB" b="1" dirty="0">
                <a:solidFill>
                  <a:srgbClr val="111111"/>
                </a:solidFill>
                <a:latin typeface="Segoe UI" panose="020B0502040204020203" pitchFamily="34" charset="0"/>
              </a:rPr>
              <a:t> )/2</a:t>
            </a:r>
          </a:p>
          <a:p>
            <a:pPr lvl="1">
              <a:lnSpc>
                <a:spcPts val="1500"/>
              </a:lnSpc>
            </a:pPr>
            <a:r>
              <a:rPr lang="en-GB" b="1" dirty="0">
                <a:solidFill>
                  <a:srgbClr val="111111"/>
                </a:solidFill>
                <a:latin typeface="Segoe UI" panose="020B0502040204020203" pitchFamily="34" charset="0"/>
              </a:rPr>
              <a:t>MERGE_SORT( A, low, mid )</a:t>
            </a:r>
          </a:p>
          <a:p>
            <a:pPr lvl="1">
              <a:lnSpc>
                <a:spcPts val="1500"/>
              </a:lnSpc>
            </a:pPr>
            <a:r>
              <a:rPr lang="en-GB" b="1" dirty="0">
                <a:solidFill>
                  <a:srgbClr val="111111"/>
                </a:solidFill>
                <a:latin typeface="Segoe UI" panose="020B0502040204020203" pitchFamily="34" charset="0"/>
              </a:rPr>
              <a:t>MERGE_SORT( A, mid+1, high )-</a:t>
            </a:r>
          </a:p>
          <a:p>
            <a:pPr lvl="1">
              <a:lnSpc>
                <a:spcPts val="1500"/>
              </a:lnSpc>
            </a:pPr>
            <a:r>
              <a:rPr lang="en-GB" b="1" dirty="0">
                <a:solidFill>
                  <a:srgbClr val="111111"/>
                </a:solidFill>
                <a:latin typeface="Segoe UI" panose="020B0502040204020203" pitchFamily="34" charset="0"/>
              </a:rPr>
              <a:t>MERGE( A, low, mid, mid+1, high )</a:t>
            </a:r>
          </a:p>
          <a:p>
            <a:pPr>
              <a:lnSpc>
                <a:spcPts val="1500"/>
              </a:lnSpc>
            </a:pPr>
            <a:r>
              <a:rPr lang="en-GB" b="1" dirty="0">
                <a:solidFill>
                  <a:srgbClr val="111111"/>
                </a:solidFill>
                <a:latin typeface="Segoe UI" panose="020B0502040204020203" pitchFamily="34" charset="0"/>
              </a:rPr>
              <a:t>END MERGE_SORT</a:t>
            </a:r>
            <a:endParaRPr lang="en-GB" b="1" i="0" dirty="0">
              <a:solidFill>
                <a:srgbClr val="111111"/>
              </a:solidFill>
              <a:effectLst/>
              <a:latin typeface="Segoe UI" panose="020B0502040204020203" pitchFamily="34" charset="0"/>
            </a:endParaRPr>
          </a:p>
        </p:txBody>
      </p:sp>
    </p:spTree>
    <p:extLst>
      <p:ext uri="{BB962C8B-B14F-4D97-AF65-F5344CB8AC3E}">
        <p14:creationId xmlns:p14="http://schemas.microsoft.com/office/powerpoint/2010/main" val="3572240018"/>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http://www.codeproject.com/KB/recipes/805587/16_001.jpg"/>
          <p:cNvPicPr>
            <a:picLocks noChangeAspect="1" noChangeArrowheads="1"/>
          </p:cNvPicPr>
          <p:nvPr/>
        </p:nvPicPr>
        <p:blipFill rotWithShape="1">
          <a:blip r:embed="rId3">
            <a:extLst>
              <a:ext uri="{28A0092B-C50C-407E-A947-70E740481C1C}">
                <a14:useLocalDpi xmlns:a14="http://schemas.microsoft.com/office/drawing/2010/main" val="0"/>
              </a:ext>
            </a:extLst>
          </a:blip>
          <a:srcRect l="4918" t="4255" r="7778" b="6383"/>
          <a:stretch/>
        </p:blipFill>
        <p:spPr bwMode="auto">
          <a:xfrm>
            <a:off x="3670152" y="131141"/>
            <a:ext cx="5446138" cy="6443318"/>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2" descr="Merge-sort-example-300px.gif"/>
          <p:cNvPicPr>
            <a:picLocks noChangeAspect="1" noChangeArrowheads="1" noCrop="1"/>
          </p:cNvPicPr>
          <p:nvPr/>
        </p:nvPicPr>
        <p:blipFill>
          <a:blip r:embed="rId4">
            <a:extLst>
              <a:ext uri="{28A0092B-C50C-407E-A947-70E740481C1C}">
                <a14:useLocalDpi xmlns:a14="http://schemas.microsoft.com/office/drawing/2010/main" val="0"/>
              </a:ext>
            </a:extLst>
          </a:blip>
          <a:srcRect/>
          <a:stretch>
            <a:fillRect/>
          </a:stretch>
        </p:blipFill>
        <p:spPr bwMode="auto">
          <a:xfrm>
            <a:off x="0" y="2255520"/>
            <a:ext cx="3657600" cy="219456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1793300"/>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smtClean="0"/>
              <a:t>Merge sort</a:t>
            </a:r>
            <a:endParaRPr lang="en-GB" dirty="0"/>
          </a:p>
        </p:txBody>
      </p:sp>
      <p:pic>
        <p:nvPicPr>
          <p:cNvPr id="4" name="Merge Sort vs Quick Sort">
            <a:hlinkClick r:id="" action="ppaction://media"/>
          </p:cNvPr>
          <p:cNvPicPr>
            <a:picLocks noChangeAspect="1"/>
          </p:cNvPicPr>
          <p:nvPr>
            <a:videoFile r:link="rId1"/>
            <p:extLst>
              <p:ext uri="{DAA4B4D4-6D71-4841-9C94-3DE7FCFB9230}">
                <p14:media xmlns:p14="http://schemas.microsoft.com/office/powerpoint/2010/main" r:embed="rId2">
                  <p14:trim st="56387" end="196503.6666"/>
                </p14:media>
              </p:ext>
            </p:extLst>
          </p:nvPr>
        </p:nvPicPr>
        <p:blipFill>
          <a:blip r:embed="rId5"/>
          <a:stretch>
            <a:fillRect/>
          </a:stretch>
        </p:blipFill>
        <p:spPr>
          <a:xfrm>
            <a:off x="152400" y="1371600"/>
            <a:ext cx="8832144" cy="4968081"/>
          </a:xfrm>
          <a:prstGeom prst="rect">
            <a:avLst/>
          </a:prstGeom>
        </p:spPr>
      </p:pic>
    </p:spTree>
    <p:extLst>
      <p:ext uri="{BB962C8B-B14F-4D97-AF65-F5344CB8AC3E}">
        <p14:creationId xmlns:p14="http://schemas.microsoft.com/office/powerpoint/2010/main" val="2594683720"/>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4"/>
                                        </p:tgtEl>
                                      </p:cBhvr>
                                    </p:cmd>
                                  </p:childTnLst>
                                </p:cTn>
                              </p:par>
                            </p:childTnLst>
                          </p:cTn>
                        </p:par>
                      </p:childTnLst>
                    </p:cTn>
                  </p:par>
                </p:childTnLst>
              </p:cTn>
              <p:nextCondLst>
                <p:cond evt="onClick" delay="0">
                  <p:tgtEl>
                    <p:spTgt spid="4"/>
                  </p:tgtEl>
                </p:cond>
              </p:nextCondLst>
            </p:seq>
            <p:video>
              <p:cMediaNode vol="80000">
                <p:cTn id="7" fill="hold" display="0">
                  <p:stCondLst>
                    <p:cond delay="indefinite"/>
                  </p:stCondLst>
                </p:cTn>
                <p:tgtEl>
                  <p:spTgt spid="4"/>
                </p:tgtEl>
              </p:cMediaNode>
            </p:video>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lvl="0"/>
            <a:r>
              <a:rPr lang="en-US" dirty="0"/>
              <a:t>Merge sort</a:t>
            </a:r>
            <a:endParaRPr lang="en-GB" dirty="0"/>
          </a:p>
        </p:txBody>
      </p:sp>
      <p:sp>
        <p:nvSpPr>
          <p:cNvPr id="10" name="圆角矩形 9"/>
          <p:cNvSpPr/>
          <p:nvPr/>
        </p:nvSpPr>
        <p:spPr bwMode="auto">
          <a:xfrm>
            <a:off x="304800" y="1371600"/>
            <a:ext cx="5105400" cy="533400"/>
          </a:xfrm>
          <a:prstGeom prst="roundRect">
            <a:avLst/>
          </a:prstGeom>
          <a:ln>
            <a:headEnd type="none" w="med" len="med"/>
            <a:tailEnd type="none" w="med" len="med"/>
          </a:ln>
          <a:extLst/>
        </p:spPr>
        <p:style>
          <a:lnRef idx="0">
            <a:schemeClr val="accent2"/>
          </a:lnRef>
          <a:fillRef idx="3">
            <a:schemeClr val="accent2"/>
          </a:fillRef>
          <a:effectRef idx="3">
            <a:schemeClr val="accent2"/>
          </a:effectRef>
          <a:fontRef idx="minor">
            <a:schemeClr val="lt1"/>
          </a:fontRef>
        </p:style>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50000"/>
              </a:spcBef>
              <a:spcAft>
                <a:spcPct val="0"/>
              </a:spcAft>
              <a:buClrTx/>
              <a:buSzTx/>
              <a:buFontTx/>
              <a:buNone/>
              <a:tabLst/>
            </a:pPr>
            <a:r>
              <a:rPr kumimoji="0" lang="en-US" sz="2400" b="1" i="0" u="none" strike="noStrike" cap="none" normalizeH="0" baseline="0" dirty="0" smtClean="0">
                <a:ln>
                  <a:noFill/>
                </a:ln>
                <a:solidFill>
                  <a:schemeClr val="bg1"/>
                </a:solidFill>
                <a:effectLst/>
                <a:latin typeface="Arial" charset="0"/>
                <a:ea typeface="黑体" pitchFamily="2" charset="-122"/>
              </a:rPr>
              <a:t>Merge sort: divide</a:t>
            </a:r>
            <a:r>
              <a:rPr kumimoji="0" lang="en-US" sz="2400" b="1" i="0" u="none" strike="noStrike" cap="none" normalizeH="0" dirty="0" smtClean="0">
                <a:ln>
                  <a:noFill/>
                </a:ln>
                <a:solidFill>
                  <a:schemeClr val="bg1"/>
                </a:solidFill>
                <a:effectLst/>
                <a:latin typeface="Arial" charset="0"/>
                <a:ea typeface="黑体" pitchFamily="2" charset="-122"/>
              </a:rPr>
              <a:t> and conquer</a:t>
            </a:r>
            <a:endParaRPr kumimoji="0" lang="en-GB" sz="2400" b="1" i="0" u="none" strike="noStrike" cap="none" normalizeH="0" baseline="0" dirty="0" smtClean="0">
              <a:ln>
                <a:noFill/>
              </a:ln>
              <a:solidFill>
                <a:schemeClr val="bg1"/>
              </a:solidFill>
              <a:effectLst/>
              <a:latin typeface="Arial" charset="0"/>
              <a:ea typeface="黑体" pitchFamily="2" charset="-122"/>
            </a:endParaRPr>
          </a:p>
        </p:txBody>
      </p:sp>
      <p:sp>
        <p:nvSpPr>
          <p:cNvPr id="6" name="矩形 5"/>
          <p:cNvSpPr/>
          <p:nvPr/>
        </p:nvSpPr>
        <p:spPr>
          <a:xfrm>
            <a:off x="5562600" y="1438245"/>
            <a:ext cx="1322798" cy="400110"/>
          </a:xfrm>
          <a:prstGeom prst="rect">
            <a:avLst/>
          </a:prstGeom>
        </p:spPr>
        <p:txBody>
          <a:bodyPr wrap="none">
            <a:spAutoFit/>
          </a:bodyPr>
          <a:lstStyle/>
          <a:p>
            <a:r>
              <a:rPr lang="en-GB" i="1" dirty="0">
                <a:solidFill>
                  <a:srgbClr val="0B0080"/>
                </a:solidFill>
                <a:hlinkClick r:id="rId3" tooltip="Big O notation"/>
              </a:rPr>
              <a:t>O</a:t>
            </a:r>
            <a:r>
              <a:rPr lang="en-GB" dirty="0">
                <a:solidFill>
                  <a:srgbClr val="252525"/>
                </a:solidFill>
              </a:rPr>
              <a:t>(</a:t>
            </a:r>
            <a:r>
              <a:rPr lang="en-GB" i="1" dirty="0">
                <a:solidFill>
                  <a:srgbClr val="252525"/>
                </a:solidFill>
              </a:rPr>
              <a:t>n</a:t>
            </a:r>
            <a:r>
              <a:rPr lang="en-GB" dirty="0">
                <a:solidFill>
                  <a:srgbClr val="252525"/>
                </a:solidFill>
              </a:rPr>
              <a:t> log </a:t>
            </a:r>
            <a:r>
              <a:rPr lang="en-GB" i="1" dirty="0">
                <a:solidFill>
                  <a:srgbClr val="252525"/>
                </a:solidFill>
              </a:rPr>
              <a:t>n</a:t>
            </a:r>
            <a:r>
              <a:rPr lang="en-GB" dirty="0">
                <a:solidFill>
                  <a:srgbClr val="252525"/>
                </a:solidFill>
              </a:rPr>
              <a:t>)</a:t>
            </a:r>
            <a:endParaRPr lang="en-GB" dirty="0"/>
          </a:p>
        </p:txBody>
      </p:sp>
      <p:pic>
        <p:nvPicPr>
          <p:cNvPr id="9218" name="Picture 2" descr="https://upload.wikimedia.org/wikipedia/commons/thumb/e/e6/Merge_sort_algorithm_diagram.svg/300px-Merge_sort_algorithm_diagram.svg.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2209800"/>
            <a:ext cx="4572000" cy="4404360"/>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8" descr="http://tse1.mm.bing.net/th?&amp;id=OIP.M4aa82deab189f6ac30bd9c4dc6bedc03H0&amp;w=300&amp;h=300&amp;c=0&amp;pid=1.9&amp;rs=0&amp;p=0"/>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026768" y="1986885"/>
            <a:ext cx="3717260" cy="468562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08636401"/>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lvl="0"/>
            <a:r>
              <a:rPr lang="en-US" dirty="0"/>
              <a:t>Merge sort</a:t>
            </a:r>
            <a:endParaRPr lang="en-GB" dirty="0"/>
          </a:p>
        </p:txBody>
      </p:sp>
      <p:sp>
        <p:nvSpPr>
          <p:cNvPr id="10" name="圆角矩形 9"/>
          <p:cNvSpPr/>
          <p:nvPr/>
        </p:nvSpPr>
        <p:spPr bwMode="auto">
          <a:xfrm>
            <a:off x="304800" y="1371600"/>
            <a:ext cx="5105400" cy="533400"/>
          </a:xfrm>
          <a:prstGeom prst="roundRect">
            <a:avLst/>
          </a:prstGeom>
          <a:ln>
            <a:headEnd type="none" w="med" len="med"/>
            <a:tailEnd type="none" w="med" len="med"/>
          </a:ln>
          <a:extLst/>
        </p:spPr>
        <p:style>
          <a:lnRef idx="0">
            <a:schemeClr val="accent2"/>
          </a:lnRef>
          <a:fillRef idx="3">
            <a:schemeClr val="accent2"/>
          </a:fillRef>
          <a:effectRef idx="3">
            <a:schemeClr val="accent2"/>
          </a:effectRef>
          <a:fontRef idx="minor">
            <a:schemeClr val="lt1"/>
          </a:fontRef>
        </p:style>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50000"/>
              </a:spcBef>
              <a:spcAft>
                <a:spcPct val="0"/>
              </a:spcAft>
              <a:buClrTx/>
              <a:buSzTx/>
              <a:buFontTx/>
              <a:buNone/>
              <a:tabLst/>
            </a:pPr>
            <a:r>
              <a:rPr kumimoji="0" lang="en-US" sz="2400" b="1" i="0" u="none" strike="noStrike" cap="none" normalizeH="0" baseline="0" dirty="0" smtClean="0">
                <a:ln>
                  <a:noFill/>
                </a:ln>
                <a:solidFill>
                  <a:schemeClr val="bg1"/>
                </a:solidFill>
                <a:effectLst/>
                <a:latin typeface="Arial" charset="0"/>
                <a:ea typeface="黑体" pitchFamily="2" charset="-122"/>
              </a:rPr>
              <a:t>Merge sort: divide</a:t>
            </a:r>
            <a:r>
              <a:rPr kumimoji="0" lang="en-US" sz="2400" b="1" i="0" u="none" strike="noStrike" cap="none" normalizeH="0" dirty="0" smtClean="0">
                <a:ln>
                  <a:noFill/>
                </a:ln>
                <a:solidFill>
                  <a:schemeClr val="bg1"/>
                </a:solidFill>
                <a:effectLst/>
                <a:latin typeface="Arial" charset="0"/>
                <a:ea typeface="黑体" pitchFamily="2" charset="-122"/>
              </a:rPr>
              <a:t> and conquer</a:t>
            </a:r>
            <a:endParaRPr kumimoji="0" lang="en-GB" sz="2400" b="1" i="0" u="none" strike="noStrike" cap="none" normalizeH="0" baseline="0" dirty="0" smtClean="0">
              <a:ln>
                <a:noFill/>
              </a:ln>
              <a:solidFill>
                <a:schemeClr val="bg1"/>
              </a:solidFill>
              <a:effectLst/>
              <a:latin typeface="Arial" charset="0"/>
              <a:ea typeface="黑体" pitchFamily="2" charset="-122"/>
            </a:endParaRPr>
          </a:p>
        </p:txBody>
      </p:sp>
      <p:sp>
        <p:nvSpPr>
          <p:cNvPr id="6" name="矩形 5"/>
          <p:cNvSpPr/>
          <p:nvPr/>
        </p:nvSpPr>
        <p:spPr>
          <a:xfrm>
            <a:off x="5715000" y="1498794"/>
            <a:ext cx="1322798" cy="400110"/>
          </a:xfrm>
          <a:prstGeom prst="rect">
            <a:avLst/>
          </a:prstGeom>
        </p:spPr>
        <p:txBody>
          <a:bodyPr wrap="none">
            <a:spAutoFit/>
          </a:bodyPr>
          <a:lstStyle/>
          <a:p>
            <a:r>
              <a:rPr lang="en-GB" i="1" dirty="0">
                <a:solidFill>
                  <a:srgbClr val="0B0080"/>
                </a:solidFill>
                <a:hlinkClick r:id="rId3" tooltip="Big O notation"/>
              </a:rPr>
              <a:t>O</a:t>
            </a:r>
            <a:r>
              <a:rPr lang="en-GB" dirty="0">
                <a:solidFill>
                  <a:srgbClr val="252525"/>
                </a:solidFill>
              </a:rPr>
              <a:t>(</a:t>
            </a:r>
            <a:r>
              <a:rPr lang="en-GB" i="1" dirty="0">
                <a:solidFill>
                  <a:srgbClr val="252525"/>
                </a:solidFill>
              </a:rPr>
              <a:t>n</a:t>
            </a:r>
            <a:r>
              <a:rPr lang="en-GB" dirty="0">
                <a:solidFill>
                  <a:srgbClr val="252525"/>
                </a:solidFill>
              </a:rPr>
              <a:t> log </a:t>
            </a:r>
            <a:r>
              <a:rPr lang="en-GB" i="1" dirty="0">
                <a:solidFill>
                  <a:srgbClr val="252525"/>
                </a:solidFill>
              </a:rPr>
              <a:t>n</a:t>
            </a:r>
            <a:r>
              <a:rPr lang="en-GB" dirty="0">
                <a:solidFill>
                  <a:srgbClr val="252525"/>
                </a:solidFill>
              </a:rPr>
              <a:t>)</a:t>
            </a:r>
            <a:endParaRPr lang="en-GB" dirty="0"/>
          </a:p>
        </p:txBody>
      </p:sp>
      <p:pic>
        <p:nvPicPr>
          <p:cNvPr id="8194" name="Picture 2" descr="http://staff.ustc.edu.cn/~csli/graduate/algorithms/book6/14_a.gif"/>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43000" y="2209800"/>
            <a:ext cx="6324600" cy="423561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89117753"/>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a:t>Merge sort</a:t>
            </a:r>
            <a:endParaRPr lang="en-GB" dirty="0"/>
          </a:p>
        </p:txBody>
      </p:sp>
      <p:sp>
        <p:nvSpPr>
          <p:cNvPr id="3" name="内容占位符 2"/>
          <p:cNvSpPr>
            <a:spLocks noGrp="1"/>
          </p:cNvSpPr>
          <p:nvPr>
            <p:ph idx="1"/>
          </p:nvPr>
        </p:nvSpPr>
        <p:spPr/>
        <p:txBody>
          <a:bodyPr/>
          <a:lstStyle/>
          <a:p>
            <a:r>
              <a:rPr lang="en-GB" dirty="0">
                <a:hlinkClick r:id="rId3"/>
              </a:rPr>
              <a:t>http://interactivepython.org/runestone/static/pythonds/SortSearch/TheMergeSort.html</a:t>
            </a:r>
            <a:endParaRPr lang="en-GB" dirty="0"/>
          </a:p>
          <a:p>
            <a:r>
              <a:rPr lang="en-GB" dirty="0" smtClean="0"/>
              <a:t>Step by step running</a:t>
            </a:r>
            <a:endParaRPr lang="en-GB" dirty="0"/>
          </a:p>
        </p:txBody>
      </p:sp>
    </p:spTree>
    <p:extLst>
      <p:ext uri="{BB962C8B-B14F-4D97-AF65-F5344CB8AC3E}">
        <p14:creationId xmlns:p14="http://schemas.microsoft.com/office/powerpoint/2010/main" val="360679194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a:t>Merge sort</a:t>
            </a:r>
            <a:endParaRPr lang="en-GB" dirty="0"/>
          </a:p>
        </p:txBody>
      </p:sp>
      <p:pic>
        <p:nvPicPr>
          <p:cNvPr id="4" name="Merge Sort (1)">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152400" y="1524000"/>
            <a:ext cx="8839200" cy="4972050"/>
          </a:xfrm>
          <a:prstGeom prst="rect">
            <a:avLst/>
          </a:prstGeom>
        </p:spPr>
      </p:pic>
    </p:spTree>
    <p:extLst>
      <p:ext uri="{BB962C8B-B14F-4D97-AF65-F5344CB8AC3E}">
        <p14:creationId xmlns:p14="http://schemas.microsoft.com/office/powerpoint/2010/main" val="3590985264"/>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4"/>
                                        </p:tgtEl>
                                      </p:cBhvr>
                                    </p:cmd>
                                  </p:childTnLst>
                                </p:cTn>
                              </p:par>
                            </p:childTnLst>
                          </p:cTn>
                        </p:par>
                      </p:childTnLst>
                    </p:cTn>
                  </p:par>
                </p:childTnLst>
              </p:cTn>
              <p:nextCondLst>
                <p:cond evt="onClick" delay="0">
                  <p:tgtEl>
                    <p:spTgt spid="4"/>
                  </p:tgtEl>
                </p:cond>
              </p:nextCondLst>
            </p:seq>
            <p:video>
              <p:cMediaNode vol="80000">
                <p:cTn id="7" fill="hold" display="0">
                  <p:stCondLst>
                    <p:cond delay="indefinite"/>
                  </p:stCondLst>
                </p:cTn>
                <p:tgtEl>
                  <p:spTgt spid="4"/>
                </p:tgtEl>
              </p:cMediaNode>
            </p:video>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smtClean="0"/>
              <a:t>Homework</a:t>
            </a:r>
            <a:endParaRPr lang="en-GB" dirty="0"/>
          </a:p>
        </p:txBody>
      </p:sp>
      <p:sp>
        <p:nvSpPr>
          <p:cNvPr id="3" name="内容占位符 2"/>
          <p:cNvSpPr>
            <a:spLocks noGrp="1"/>
          </p:cNvSpPr>
          <p:nvPr>
            <p:ph idx="1"/>
          </p:nvPr>
        </p:nvSpPr>
        <p:spPr/>
        <p:txBody>
          <a:bodyPr/>
          <a:lstStyle/>
          <a:p>
            <a:r>
              <a:rPr lang="en-US" dirty="0" smtClean="0"/>
              <a:t>Complete your handout: exercises</a:t>
            </a:r>
            <a:endParaRPr lang="en-GB" dirty="0" smtClean="0"/>
          </a:p>
          <a:p>
            <a:r>
              <a:rPr lang="en-US" dirty="0" smtClean="0"/>
              <a:t>Implement and test each algorithm by yourself, especially the merge sort. Think about recursion.</a:t>
            </a:r>
          </a:p>
          <a:p>
            <a:r>
              <a:rPr lang="en-US" dirty="0" smtClean="0"/>
              <a:t>Compare the time complexity of the introduced 4 algorithms, try to plot the running time </a:t>
            </a:r>
            <a:r>
              <a:rPr lang="en-US" dirty="0" err="1" smtClean="0"/>
              <a:t>v.s</a:t>
            </a:r>
            <a:r>
              <a:rPr lang="en-US" dirty="0" smtClean="0"/>
              <a:t>. Data scale figure using </a:t>
            </a:r>
            <a:r>
              <a:rPr lang="en-US" dirty="0" err="1" smtClean="0"/>
              <a:t>matplotlib</a:t>
            </a:r>
            <a:r>
              <a:rPr lang="en-US" dirty="0"/>
              <a:t> </a:t>
            </a:r>
            <a:endParaRPr lang="en-US" dirty="0" smtClean="0"/>
          </a:p>
          <a:p>
            <a:endParaRPr lang="en-US" dirty="0" smtClean="0"/>
          </a:p>
        </p:txBody>
      </p:sp>
    </p:spTree>
    <p:extLst>
      <p:ext uri="{BB962C8B-B14F-4D97-AF65-F5344CB8AC3E}">
        <p14:creationId xmlns:p14="http://schemas.microsoft.com/office/powerpoint/2010/main" val="277934919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447800" y="274638"/>
            <a:ext cx="7696200" cy="1096962"/>
          </a:xfrm>
        </p:spPr>
        <p:txBody>
          <a:bodyPr/>
          <a:lstStyle/>
          <a:p>
            <a:r>
              <a:rPr lang="en-US" altLang="zh-CN" dirty="0" smtClean="0">
                <a:solidFill>
                  <a:prstClr val="white"/>
                </a:solidFill>
              </a:rPr>
              <a:t>3 Basic Algorithms: Selection</a:t>
            </a:r>
            <a:endParaRPr lang="en-US" altLang="zh-CN" dirty="0">
              <a:solidFill>
                <a:prstClr val="white"/>
              </a:solidFill>
            </a:endParaRPr>
          </a:p>
        </p:txBody>
      </p:sp>
      <p:sp>
        <p:nvSpPr>
          <p:cNvPr id="31" name="矩形 30"/>
          <p:cNvSpPr/>
          <p:nvPr/>
        </p:nvSpPr>
        <p:spPr>
          <a:xfrm>
            <a:off x="4881756" y="1295400"/>
            <a:ext cx="4243118" cy="4616648"/>
          </a:xfrm>
          <a:prstGeom prst="rect">
            <a:avLst/>
          </a:prstGeom>
        </p:spPr>
        <p:style>
          <a:lnRef idx="2">
            <a:schemeClr val="accent3"/>
          </a:lnRef>
          <a:fillRef idx="1">
            <a:schemeClr val="lt1"/>
          </a:fillRef>
          <a:effectRef idx="0">
            <a:schemeClr val="accent3"/>
          </a:effectRef>
          <a:fontRef idx="minor">
            <a:schemeClr val="dk1"/>
          </a:fontRef>
        </p:style>
        <p:txBody>
          <a:bodyPr wrap="square">
            <a:spAutoFit/>
          </a:bodyPr>
          <a:lstStyle/>
          <a:p>
            <a:pPr defTabSz="540000">
              <a:spcBef>
                <a:spcPts val="600"/>
              </a:spcBef>
            </a:pPr>
            <a:r>
              <a:rPr lang="en-US" sz="1800" dirty="0" smtClean="0"/>
              <a:t>// </a:t>
            </a:r>
            <a:r>
              <a:rPr lang="en-US" sz="1800" dirty="0" err="1" smtClean="0"/>
              <a:t>Arr</a:t>
            </a:r>
            <a:r>
              <a:rPr lang="en-US" sz="1800" dirty="0" smtClean="0"/>
              <a:t>: </a:t>
            </a:r>
            <a:r>
              <a:rPr lang="en-GB" sz="1800" dirty="0" smtClean="0"/>
              <a:t>An </a:t>
            </a:r>
            <a:r>
              <a:rPr lang="en-GB" sz="1800" dirty="0"/>
              <a:t>Array which is one-based</a:t>
            </a:r>
          </a:p>
          <a:p>
            <a:pPr defTabSz="540000">
              <a:spcBef>
                <a:spcPts val="600"/>
              </a:spcBef>
            </a:pPr>
            <a:r>
              <a:rPr lang="en-GB" sz="1800" dirty="0" smtClean="0"/>
              <a:t>N </a:t>
            </a:r>
            <a:r>
              <a:rPr lang="en-GB" sz="1800" dirty="0"/>
              <a:t>= LENGTH(</a:t>
            </a:r>
            <a:r>
              <a:rPr lang="en-GB" sz="1800" dirty="0" err="1"/>
              <a:t>Arr</a:t>
            </a:r>
            <a:r>
              <a:rPr lang="en-GB" sz="1800" dirty="0"/>
              <a:t>)</a:t>
            </a:r>
          </a:p>
          <a:p>
            <a:pPr defTabSz="540000">
              <a:spcBef>
                <a:spcPts val="600"/>
              </a:spcBef>
            </a:pPr>
            <a:r>
              <a:rPr lang="en-GB" sz="1800" b="1" dirty="0" smtClean="0">
                <a:solidFill>
                  <a:srgbClr val="3366CC"/>
                </a:solidFill>
              </a:rPr>
              <a:t>FOR</a:t>
            </a:r>
            <a:r>
              <a:rPr lang="en-GB" sz="1800" dirty="0" smtClean="0">
                <a:solidFill>
                  <a:schemeClr val="tx1"/>
                </a:solidFill>
              </a:rPr>
              <a:t> </a:t>
            </a:r>
            <a:r>
              <a:rPr lang="en-GB" sz="1800" dirty="0" err="1">
                <a:solidFill>
                  <a:schemeClr val="tx1"/>
                </a:solidFill>
              </a:rPr>
              <a:t>i</a:t>
            </a:r>
            <a:r>
              <a:rPr lang="en-GB" sz="1800" dirty="0">
                <a:solidFill>
                  <a:schemeClr val="tx1"/>
                </a:solidFill>
              </a:rPr>
              <a:t> = 1 </a:t>
            </a:r>
            <a:r>
              <a:rPr lang="en-GB" sz="1800" b="1" dirty="0">
                <a:solidFill>
                  <a:srgbClr val="3366CC"/>
                </a:solidFill>
              </a:rPr>
              <a:t>TO</a:t>
            </a:r>
            <a:r>
              <a:rPr lang="en-GB" sz="1800" dirty="0">
                <a:solidFill>
                  <a:schemeClr val="tx1"/>
                </a:solidFill>
              </a:rPr>
              <a:t> N-1</a:t>
            </a:r>
          </a:p>
          <a:p>
            <a:pPr defTabSz="540000">
              <a:spcBef>
                <a:spcPts val="600"/>
              </a:spcBef>
            </a:pPr>
            <a:r>
              <a:rPr lang="en-GB" sz="1800" dirty="0">
                <a:solidFill>
                  <a:schemeClr val="tx1"/>
                </a:solidFill>
              </a:rPr>
              <a:t>	</a:t>
            </a:r>
            <a:r>
              <a:rPr lang="en-GB" sz="1800" dirty="0" err="1">
                <a:solidFill>
                  <a:schemeClr val="tx1"/>
                </a:solidFill>
              </a:rPr>
              <a:t>MinSub</a:t>
            </a:r>
            <a:r>
              <a:rPr lang="en-GB" sz="1800" dirty="0">
                <a:solidFill>
                  <a:schemeClr val="tx1"/>
                </a:solidFill>
              </a:rPr>
              <a:t> = </a:t>
            </a:r>
            <a:r>
              <a:rPr lang="en-GB" sz="1800" dirty="0" err="1">
                <a:solidFill>
                  <a:schemeClr val="tx1"/>
                </a:solidFill>
              </a:rPr>
              <a:t>i</a:t>
            </a:r>
            <a:endParaRPr lang="en-GB" sz="1800" dirty="0">
              <a:solidFill>
                <a:schemeClr val="tx1"/>
              </a:solidFill>
            </a:endParaRPr>
          </a:p>
          <a:p>
            <a:pPr defTabSz="540000">
              <a:spcBef>
                <a:spcPts val="600"/>
              </a:spcBef>
            </a:pPr>
            <a:r>
              <a:rPr lang="en-GB" sz="1800" dirty="0">
                <a:solidFill>
                  <a:schemeClr val="tx1"/>
                </a:solidFill>
              </a:rPr>
              <a:t>	</a:t>
            </a:r>
            <a:r>
              <a:rPr lang="en-GB" sz="1800" b="1" dirty="0">
                <a:solidFill>
                  <a:srgbClr val="3366CC"/>
                </a:solidFill>
              </a:rPr>
              <a:t>FOR</a:t>
            </a:r>
            <a:r>
              <a:rPr lang="en-GB" sz="1800" dirty="0">
                <a:solidFill>
                  <a:srgbClr val="3366CC"/>
                </a:solidFill>
              </a:rPr>
              <a:t> </a:t>
            </a:r>
            <a:r>
              <a:rPr lang="en-GB" sz="1800" dirty="0">
                <a:solidFill>
                  <a:schemeClr val="tx1"/>
                </a:solidFill>
              </a:rPr>
              <a:t>j = </a:t>
            </a:r>
            <a:r>
              <a:rPr lang="en-GB" sz="1800" dirty="0" err="1">
                <a:solidFill>
                  <a:schemeClr val="tx1"/>
                </a:solidFill>
              </a:rPr>
              <a:t>i</a:t>
            </a:r>
            <a:r>
              <a:rPr lang="en-GB" sz="1800" dirty="0">
                <a:solidFill>
                  <a:schemeClr val="tx1"/>
                </a:solidFill>
              </a:rPr>
              <a:t> + 1 </a:t>
            </a:r>
            <a:r>
              <a:rPr lang="en-GB" sz="1800" b="1" dirty="0">
                <a:solidFill>
                  <a:srgbClr val="3366CC"/>
                </a:solidFill>
              </a:rPr>
              <a:t>TO</a:t>
            </a:r>
            <a:r>
              <a:rPr lang="en-GB" sz="1800" dirty="0">
                <a:solidFill>
                  <a:schemeClr val="tx1"/>
                </a:solidFill>
              </a:rPr>
              <a:t> N </a:t>
            </a:r>
          </a:p>
          <a:p>
            <a:pPr defTabSz="540000">
              <a:spcBef>
                <a:spcPts val="600"/>
              </a:spcBef>
            </a:pPr>
            <a:r>
              <a:rPr lang="en-GB" sz="1800" dirty="0">
                <a:solidFill>
                  <a:schemeClr val="tx1"/>
                </a:solidFill>
              </a:rPr>
              <a:t>		</a:t>
            </a:r>
            <a:r>
              <a:rPr lang="en-GB" sz="1800" b="1" dirty="0">
                <a:solidFill>
                  <a:srgbClr val="3366CC"/>
                </a:solidFill>
              </a:rPr>
              <a:t>IF</a:t>
            </a:r>
            <a:r>
              <a:rPr lang="en-GB" sz="1800" dirty="0">
                <a:solidFill>
                  <a:schemeClr val="tx1"/>
                </a:solidFill>
              </a:rPr>
              <a:t>  </a:t>
            </a:r>
            <a:r>
              <a:rPr lang="en-GB" sz="1800" dirty="0" err="1"/>
              <a:t>Arr</a:t>
            </a:r>
            <a:r>
              <a:rPr lang="en-GB" sz="1800" dirty="0"/>
              <a:t> </a:t>
            </a:r>
            <a:r>
              <a:rPr lang="en-GB" sz="1800" dirty="0" smtClean="0">
                <a:solidFill>
                  <a:schemeClr val="tx1"/>
                </a:solidFill>
              </a:rPr>
              <a:t>[</a:t>
            </a:r>
            <a:r>
              <a:rPr lang="en-GB" sz="1800" dirty="0">
                <a:solidFill>
                  <a:schemeClr val="tx1"/>
                </a:solidFill>
              </a:rPr>
              <a:t>j] &lt; </a:t>
            </a:r>
            <a:r>
              <a:rPr lang="en-GB" sz="1800" dirty="0" err="1"/>
              <a:t>Arr</a:t>
            </a:r>
            <a:r>
              <a:rPr lang="en-GB" sz="1800" dirty="0"/>
              <a:t> </a:t>
            </a:r>
            <a:r>
              <a:rPr lang="en-GB" sz="1800" dirty="0" smtClean="0">
                <a:solidFill>
                  <a:schemeClr val="tx1"/>
                </a:solidFill>
              </a:rPr>
              <a:t>[</a:t>
            </a:r>
            <a:r>
              <a:rPr lang="en-GB" sz="1800" dirty="0" err="1">
                <a:solidFill>
                  <a:schemeClr val="tx1"/>
                </a:solidFill>
              </a:rPr>
              <a:t>MinSub</a:t>
            </a:r>
            <a:r>
              <a:rPr lang="en-GB" sz="1800" dirty="0">
                <a:solidFill>
                  <a:schemeClr val="tx1"/>
                </a:solidFill>
              </a:rPr>
              <a:t>]</a:t>
            </a:r>
          </a:p>
          <a:p>
            <a:pPr defTabSz="540000">
              <a:spcBef>
                <a:spcPts val="600"/>
              </a:spcBef>
            </a:pPr>
            <a:r>
              <a:rPr lang="en-GB" sz="1800" dirty="0">
                <a:solidFill>
                  <a:schemeClr val="tx1"/>
                </a:solidFill>
              </a:rPr>
              <a:t>			</a:t>
            </a:r>
            <a:r>
              <a:rPr lang="en-GB" sz="1800" dirty="0" err="1">
                <a:solidFill>
                  <a:schemeClr val="tx1"/>
                </a:solidFill>
              </a:rPr>
              <a:t>MinSub</a:t>
            </a:r>
            <a:r>
              <a:rPr lang="en-GB" sz="1800" dirty="0">
                <a:solidFill>
                  <a:schemeClr val="tx1"/>
                </a:solidFill>
              </a:rPr>
              <a:t> = j</a:t>
            </a:r>
          </a:p>
          <a:p>
            <a:pPr defTabSz="540000">
              <a:spcBef>
                <a:spcPts val="600"/>
              </a:spcBef>
            </a:pPr>
            <a:r>
              <a:rPr lang="en-GB" sz="1800" dirty="0">
                <a:solidFill>
                  <a:schemeClr val="tx1"/>
                </a:solidFill>
              </a:rPr>
              <a:t>		</a:t>
            </a:r>
            <a:r>
              <a:rPr lang="en-GB" sz="1800" b="1" dirty="0">
                <a:solidFill>
                  <a:srgbClr val="3366CC"/>
                </a:solidFill>
              </a:rPr>
              <a:t>ENDIF</a:t>
            </a:r>
          </a:p>
          <a:p>
            <a:pPr defTabSz="540000">
              <a:spcBef>
                <a:spcPts val="600"/>
              </a:spcBef>
            </a:pPr>
            <a:r>
              <a:rPr lang="en-GB" sz="1800" dirty="0">
                <a:solidFill>
                  <a:schemeClr val="tx1"/>
                </a:solidFill>
              </a:rPr>
              <a:t>	</a:t>
            </a:r>
            <a:r>
              <a:rPr lang="en-GB" sz="1800" b="1" dirty="0">
                <a:solidFill>
                  <a:srgbClr val="3366CC"/>
                </a:solidFill>
              </a:rPr>
              <a:t>ENDFOR</a:t>
            </a:r>
          </a:p>
          <a:p>
            <a:pPr defTabSz="540000">
              <a:spcBef>
                <a:spcPts val="600"/>
              </a:spcBef>
            </a:pPr>
            <a:r>
              <a:rPr lang="en-GB" sz="1800" dirty="0">
                <a:solidFill>
                  <a:schemeClr val="tx1"/>
                </a:solidFill>
              </a:rPr>
              <a:t>	Temp = </a:t>
            </a:r>
            <a:r>
              <a:rPr lang="en-GB" sz="1800" dirty="0" err="1"/>
              <a:t>Arr</a:t>
            </a:r>
            <a:r>
              <a:rPr lang="en-GB" sz="1800" dirty="0"/>
              <a:t> </a:t>
            </a:r>
            <a:r>
              <a:rPr lang="en-GB" sz="1800" dirty="0" smtClean="0">
                <a:solidFill>
                  <a:schemeClr val="tx1"/>
                </a:solidFill>
              </a:rPr>
              <a:t>[</a:t>
            </a:r>
            <a:r>
              <a:rPr lang="en-GB" sz="1800" dirty="0" err="1">
                <a:solidFill>
                  <a:schemeClr val="tx1"/>
                </a:solidFill>
              </a:rPr>
              <a:t>i</a:t>
            </a:r>
            <a:r>
              <a:rPr lang="en-GB" sz="1800" dirty="0">
                <a:solidFill>
                  <a:schemeClr val="tx1"/>
                </a:solidFill>
              </a:rPr>
              <a:t>]</a:t>
            </a:r>
          </a:p>
          <a:p>
            <a:pPr defTabSz="540000">
              <a:spcBef>
                <a:spcPts val="600"/>
              </a:spcBef>
            </a:pPr>
            <a:r>
              <a:rPr lang="en-GB" sz="1800" dirty="0">
                <a:solidFill>
                  <a:schemeClr val="tx1"/>
                </a:solidFill>
              </a:rPr>
              <a:t>	</a:t>
            </a:r>
            <a:r>
              <a:rPr lang="en-GB" sz="1800" dirty="0" err="1"/>
              <a:t>Arr</a:t>
            </a:r>
            <a:r>
              <a:rPr lang="en-GB" sz="1800" dirty="0"/>
              <a:t> </a:t>
            </a:r>
            <a:r>
              <a:rPr lang="en-GB" sz="1800" dirty="0" smtClean="0">
                <a:solidFill>
                  <a:schemeClr val="tx1"/>
                </a:solidFill>
              </a:rPr>
              <a:t>[</a:t>
            </a:r>
            <a:r>
              <a:rPr lang="en-GB" sz="1800" dirty="0" err="1">
                <a:solidFill>
                  <a:schemeClr val="tx1"/>
                </a:solidFill>
              </a:rPr>
              <a:t>i</a:t>
            </a:r>
            <a:r>
              <a:rPr lang="en-GB" sz="1800" dirty="0">
                <a:solidFill>
                  <a:schemeClr val="tx1"/>
                </a:solidFill>
              </a:rPr>
              <a:t>] = </a:t>
            </a:r>
            <a:r>
              <a:rPr lang="en-GB" sz="1800" dirty="0" err="1"/>
              <a:t>Arr</a:t>
            </a:r>
            <a:r>
              <a:rPr lang="en-GB" sz="1800" dirty="0"/>
              <a:t> </a:t>
            </a:r>
            <a:r>
              <a:rPr lang="en-GB" sz="1800" dirty="0" smtClean="0">
                <a:solidFill>
                  <a:schemeClr val="tx1"/>
                </a:solidFill>
              </a:rPr>
              <a:t>[</a:t>
            </a:r>
            <a:r>
              <a:rPr lang="en-GB" sz="1800" dirty="0" err="1">
                <a:solidFill>
                  <a:schemeClr val="tx1"/>
                </a:solidFill>
              </a:rPr>
              <a:t>MinSub</a:t>
            </a:r>
            <a:r>
              <a:rPr lang="en-GB" sz="1800" dirty="0">
                <a:solidFill>
                  <a:schemeClr val="tx1"/>
                </a:solidFill>
              </a:rPr>
              <a:t>]</a:t>
            </a:r>
          </a:p>
          <a:p>
            <a:pPr defTabSz="540000">
              <a:spcBef>
                <a:spcPts val="600"/>
              </a:spcBef>
            </a:pPr>
            <a:r>
              <a:rPr lang="en-GB" sz="1800" dirty="0">
                <a:solidFill>
                  <a:schemeClr val="tx1"/>
                </a:solidFill>
              </a:rPr>
              <a:t>	</a:t>
            </a:r>
            <a:r>
              <a:rPr lang="en-GB" sz="1800" dirty="0" err="1"/>
              <a:t>Arr</a:t>
            </a:r>
            <a:r>
              <a:rPr lang="en-GB" sz="1800" dirty="0"/>
              <a:t> </a:t>
            </a:r>
            <a:r>
              <a:rPr lang="en-GB" sz="1800" dirty="0" smtClean="0">
                <a:solidFill>
                  <a:schemeClr val="tx1"/>
                </a:solidFill>
              </a:rPr>
              <a:t>[</a:t>
            </a:r>
            <a:r>
              <a:rPr lang="en-GB" sz="1800" dirty="0" err="1">
                <a:solidFill>
                  <a:schemeClr val="tx1"/>
                </a:solidFill>
              </a:rPr>
              <a:t>MinSub</a:t>
            </a:r>
            <a:r>
              <a:rPr lang="en-GB" sz="1800" dirty="0">
                <a:solidFill>
                  <a:schemeClr val="tx1"/>
                </a:solidFill>
              </a:rPr>
              <a:t>] = Temp</a:t>
            </a:r>
          </a:p>
          <a:p>
            <a:pPr defTabSz="540000">
              <a:spcBef>
                <a:spcPts val="600"/>
              </a:spcBef>
            </a:pPr>
            <a:r>
              <a:rPr lang="en-GB" sz="1800" b="1" dirty="0">
                <a:solidFill>
                  <a:srgbClr val="3366CC"/>
                </a:solidFill>
              </a:rPr>
              <a:t>ENDFOR</a:t>
            </a:r>
          </a:p>
        </p:txBody>
      </p:sp>
      <p:sp>
        <p:nvSpPr>
          <p:cNvPr id="77" name="右大括号 76"/>
          <p:cNvSpPr/>
          <p:nvPr/>
        </p:nvSpPr>
        <p:spPr bwMode="auto">
          <a:xfrm>
            <a:off x="7620000" y="4519007"/>
            <a:ext cx="228600" cy="948949"/>
          </a:xfrm>
          <a:prstGeom prst="rightBrace">
            <a:avLst/>
          </a:prstGeom>
          <a:solidFill>
            <a:schemeClr val="bg1"/>
          </a:solidFill>
          <a:ln w="38100" cap="flat" cmpd="sng" algn="ctr">
            <a:solidFill>
              <a:srgbClr val="FF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en-GB" sz="2000" b="0" i="0" u="none" strike="noStrike" cap="none" normalizeH="0" baseline="0" smtClean="0">
              <a:ln>
                <a:noFill/>
              </a:ln>
              <a:solidFill>
                <a:schemeClr val="tx1"/>
              </a:solidFill>
              <a:effectLst/>
              <a:latin typeface="Arial" charset="0"/>
              <a:ea typeface="黑体" pitchFamily="2" charset="-122"/>
            </a:endParaRPr>
          </a:p>
        </p:txBody>
      </p:sp>
      <p:sp>
        <p:nvSpPr>
          <p:cNvPr id="139" name="Rectangle 3"/>
          <p:cNvSpPr txBox="1">
            <a:spLocks noChangeArrowheads="1"/>
          </p:cNvSpPr>
          <p:nvPr/>
        </p:nvSpPr>
        <p:spPr bwMode="auto">
          <a:xfrm>
            <a:off x="7976462" y="4605321"/>
            <a:ext cx="1119012" cy="609600"/>
          </a:xfrm>
          <a:prstGeom prst="rect">
            <a:avLst/>
          </a:prstGeom>
          <a:ln/>
          <a:extLst/>
        </p:spPr>
        <p:style>
          <a:lnRef idx="1">
            <a:schemeClr val="accent3"/>
          </a:lnRef>
          <a:fillRef idx="3">
            <a:schemeClr val="accent3"/>
          </a:fillRef>
          <a:effectRef idx="2">
            <a:schemeClr val="accent3"/>
          </a:effectRef>
          <a:fontRef idx="minor">
            <a:schemeClr val="lt1"/>
          </a:fontRef>
        </p:style>
        <p:txBody>
          <a:bodyPr vert="horz" wrap="square" lIns="91440" tIns="45720" rIns="91440" bIns="45720" numCol="1" anchor="ctr" anchorCtr="0" compatLnSpc="1">
            <a:prstTxWarp prst="textNoShape">
              <a:avLst/>
            </a:prstTxWarp>
          </a:bodyPr>
          <a:lstStyle/>
          <a:p>
            <a:pPr algn="ctr"/>
            <a:r>
              <a:rPr lang="en-US" altLang="zh-CN" sz="2400" b="1" dirty="0" smtClean="0">
                <a:solidFill>
                  <a:schemeClr val="bg1"/>
                </a:solidFill>
                <a:effectLst>
                  <a:outerShdw blurRad="38100" dist="38100" dir="2700000" algn="tl">
                    <a:srgbClr val="000000">
                      <a:alpha val="43137"/>
                    </a:srgbClr>
                  </a:outerShdw>
                </a:effectLst>
                <a:latin typeface="Arial" charset="0"/>
                <a:ea typeface="黑体" pitchFamily="2" charset="-122"/>
              </a:rPr>
              <a:t>Swap</a:t>
            </a:r>
          </a:p>
        </p:txBody>
      </p:sp>
      <p:pic>
        <p:nvPicPr>
          <p:cNvPr id="52" name="Picture 5" descr="http://upload.wikimedia.org/wikipedia/commons/9/94/Selection-Sort-Animation.gif"/>
          <p:cNvPicPr>
            <a:picLocks noChangeAspect="1" noChangeArrowheads="1" noCrop="1"/>
          </p:cNvPicPr>
          <p:nvPr/>
        </p:nvPicPr>
        <p:blipFill>
          <a:blip r:embed="rId3" cstate="print"/>
          <a:srcRect/>
          <a:stretch>
            <a:fillRect/>
          </a:stretch>
        </p:blipFill>
        <p:spPr bwMode="auto">
          <a:xfrm>
            <a:off x="3616655" y="1817667"/>
            <a:ext cx="952500" cy="3533776"/>
          </a:xfrm>
          <a:prstGeom prst="rect">
            <a:avLst/>
          </a:prstGeom>
          <a:noFill/>
        </p:spPr>
      </p:pic>
      <p:sp>
        <p:nvSpPr>
          <p:cNvPr id="53" name="矩形 52"/>
          <p:cNvSpPr/>
          <p:nvPr/>
        </p:nvSpPr>
        <p:spPr>
          <a:xfrm>
            <a:off x="2655452" y="5789322"/>
            <a:ext cx="2226304" cy="923330"/>
          </a:xfrm>
          <a:prstGeom prst="rect">
            <a:avLst/>
          </a:prstGeom>
        </p:spPr>
        <p:txBody>
          <a:bodyPr wrap="square">
            <a:spAutoFit/>
          </a:bodyPr>
          <a:lstStyle/>
          <a:p>
            <a:pPr>
              <a:spcBef>
                <a:spcPts val="0"/>
              </a:spcBef>
            </a:pPr>
            <a:r>
              <a:rPr lang="en-US" altLang="zh-CN" sz="1800" dirty="0" smtClean="0">
                <a:solidFill>
                  <a:srgbClr val="FF0000"/>
                </a:solidFill>
              </a:rPr>
              <a:t>Red</a:t>
            </a:r>
            <a:r>
              <a:rPr lang="en-US" altLang="zh-CN" sz="1800" dirty="0" smtClean="0"/>
              <a:t> is current min. </a:t>
            </a:r>
          </a:p>
          <a:p>
            <a:pPr>
              <a:spcBef>
                <a:spcPts val="0"/>
              </a:spcBef>
            </a:pPr>
            <a:r>
              <a:rPr lang="en-US" altLang="zh-CN" sz="1800" dirty="0" smtClean="0">
                <a:solidFill>
                  <a:srgbClr val="FFFF00"/>
                </a:solidFill>
                <a:effectLst>
                  <a:outerShdw blurRad="38100" dist="38100" dir="2700000" algn="tl">
                    <a:srgbClr val="000000">
                      <a:alpha val="43137"/>
                    </a:srgbClr>
                  </a:outerShdw>
                </a:effectLst>
              </a:rPr>
              <a:t>Yellow</a:t>
            </a:r>
            <a:r>
              <a:rPr lang="en-US" altLang="zh-CN" sz="1800" dirty="0" smtClean="0">
                <a:effectLst>
                  <a:outerShdw blurRad="38100" dist="38100" dir="2700000" algn="tl">
                    <a:srgbClr val="000000">
                      <a:alpha val="43137"/>
                    </a:srgbClr>
                  </a:outerShdw>
                </a:effectLst>
              </a:rPr>
              <a:t> </a:t>
            </a:r>
            <a:r>
              <a:rPr lang="en-US" altLang="zh-CN" sz="1800" dirty="0" smtClean="0"/>
              <a:t>is sorted list. </a:t>
            </a:r>
          </a:p>
          <a:p>
            <a:pPr>
              <a:spcBef>
                <a:spcPts val="0"/>
              </a:spcBef>
            </a:pPr>
            <a:r>
              <a:rPr lang="en-US" altLang="zh-CN" sz="1800" dirty="0" smtClean="0">
                <a:solidFill>
                  <a:srgbClr val="3366FF"/>
                </a:solidFill>
              </a:rPr>
              <a:t>Blue</a:t>
            </a:r>
            <a:r>
              <a:rPr lang="en-US" altLang="zh-CN" sz="1800" dirty="0" smtClean="0"/>
              <a:t> is current item.</a:t>
            </a:r>
            <a:endParaRPr lang="zh-CN" altLang="en-US" sz="1800" dirty="0"/>
          </a:p>
        </p:txBody>
      </p:sp>
      <p:sp>
        <p:nvSpPr>
          <p:cNvPr id="57" name="矩形 56"/>
          <p:cNvSpPr/>
          <p:nvPr/>
        </p:nvSpPr>
        <p:spPr>
          <a:xfrm>
            <a:off x="79342" y="1736879"/>
            <a:ext cx="675861" cy="400110"/>
          </a:xfrm>
          <a:prstGeom prst="rect">
            <a:avLst/>
          </a:prstGeom>
        </p:spPr>
        <p:txBody>
          <a:bodyPr wrap="square">
            <a:spAutoFit/>
          </a:bodyPr>
          <a:lstStyle/>
          <a:p>
            <a:r>
              <a:rPr lang="en-GB" dirty="0" err="1" smtClean="0"/>
              <a:t>i</a:t>
            </a:r>
            <a:r>
              <a:rPr lang="en-GB" dirty="0" smtClean="0"/>
              <a:t> = 1</a:t>
            </a:r>
            <a:endParaRPr lang="en-GB" dirty="0"/>
          </a:p>
        </p:txBody>
      </p:sp>
      <p:sp>
        <p:nvSpPr>
          <p:cNvPr id="59" name="矩形 58"/>
          <p:cNvSpPr/>
          <p:nvPr/>
        </p:nvSpPr>
        <p:spPr>
          <a:xfrm>
            <a:off x="797434" y="1600200"/>
            <a:ext cx="2848580" cy="400110"/>
          </a:xfrm>
          <a:prstGeom prst="rect">
            <a:avLst/>
          </a:prstGeom>
        </p:spPr>
        <p:txBody>
          <a:bodyPr wrap="square">
            <a:spAutoFit/>
          </a:bodyPr>
          <a:lstStyle/>
          <a:p>
            <a:r>
              <a:rPr lang="en-GB" dirty="0">
                <a:solidFill>
                  <a:srgbClr val="000000"/>
                </a:solidFill>
                <a:latin typeface="Times New Roman" panose="02020603050405020304" pitchFamily="18" charset="0"/>
              </a:rPr>
              <a:t>8</a:t>
            </a:r>
            <a:r>
              <a:rPr lang="en-GB" dirty="0" smtClean="0">
                <a:solidFill>
                  <a:srgbClr val="000000"/>
                </a:solidFill>
                <a:latin typeface="Times New Roman" panose="02020603050405020304" pitchFamily="18" charset="0"/>
              </a:rPr>
              <a:t>, 5, 2, 6, 9, 3, 1, 4, 0, 7</a:t>
            </a:r>
            <a:r>
              <a:rPr lang="en-GB" dirty="0">
                <a:solidFill>
                  <a:srgbClr val="000000"/>
                </a:solidFill>
                <a:latin typeface="Times New Roman" panose="02020603050405020304" pitchFamily="18" charset="0"/>
              </a:rPr>
              <a:t> </a:t>
            </a:r>
            <a:endParaRPr lang="en-GB" dirty="0"/>
          </a:p>
        </p:txBody>
      </p:sp>
      <p:sp>
        <p:nvSpPr>
          <p:cNvPr id="124" name="矩形 123"/>
          <p:cNvSpPr/>
          <p:nvPr/>
        </p:nvSpPr>
        <p:spPr>
          <a:xfrm>
            <a:off x="797434" y="2000903"/>
            <a:ext cx="2848580" cy="400110"/>
          </a:xfrm>
          <a:prstGeom prst="rect">
            <a:avLst/>
          </a:prstGeom>
        </p:spPr>
        <p:txBody>
          <a:bodyPr wrap="square">
            <a:spAutoFit/>
          </a:bodyPr>
          <a:lstStyle/>
          <a:p>
            <a:r>
              <a:rPr lang="en-GB" dirty="0" smtClean="0">
                <a:solidFill>
                  <a:srgbClr val="FF0000"/>
                </a:solidFill>
                <a:latin typeface="Times New Roman" panose="02020603050405020304" pitchFamily="18" charset="0"/>
              </a:rPr>
              <a:t>0</a:t>
            </a:r>
            <a:r>
              <a:rPr lang="en-GB" dirty="0" smtClean="0">
                <a:solidFill>
                  <a:srgbClr val="000000"/>
                </a:solidFill>
                <a:latin typeface="Times New Roman" panose="02020603050405020304" pitchFamily="18" charset="0"/>
              </a:rPr>
              <a:t>, 5, 2, 6, 9, 3, 1, 4, </a:t>
            </a:r>
            <a:r>
              <a:rPr lang="en-GB" dirty="0" smtClean="0">
                <a:solidFill>
                  <a:srgbClr val="FF0000"/>
                </a:solidFill>
                <a:latin typeface="Times New Roman" panose="02020603050405020304" pitchFamily="18" charset="0"/>
              </a:rPr>
              <a:t>8</a:t>
            </a:r>
            <a:r>
              <a:rPr lang="en-GB" dirty="0" smtClean="0">
                <a:solidFill>
                  <a:srgbClr val="000000"/>
                </a:solidFill>
                <a:latin typeface="Times New Roman" panose="02020603050405020304" pitchFamily="18" charset="0"/>
              </a:rPr>
              <a:t>, 7</a:t>
            </a:r>
            <a:r>
              <a:rPr lang="en-GB" dirty="0">
                <a:solidFill>
                  <a:srgbClr val="000000"/>
                </a:solidFill>
                <a:latin typeface="Times New Roman" panose="02020603050405020304" pitchFamily="18" charset="0"/>
              </a:rPr>
              <a:t> </a:t>
            </a:r>
            <a:endParaRPr lang="en-GB" dirty="0"/>
          </a:p>
        </p:txBody>
      </p:sp>
      <p:sp>
        <p:nvSpPr>
          <p:cNvPr id="140" name="矩形 139"/>
          <p:cNvSpPr/>
          <p:nvPr/>
        </p:nvSpPr>
        <p:spPr>
          <a:xfrm>
            <a:off x="797434" y="2401606"/>
            <a:ext cx="2848580" cy="400110"/>
          </a:xfrm>
          <a:prstGeom prst="rect">
            <a:avLst/>
          </a:prstGeom>
        </p:spPr>
        <p:txBody>
          <a:bodyPr wrap="square">
            <a:spAutoFit/>
          </a:bodyPr>
          <a:lstStyle/>
          <a:p>
            <a:r>
              <a:rPr lang="en-GB" dirty="0" smtClean="0">
                <a:solidFill>
                  <a:srgbClr val="000000"/>
                </a:solidFill>
                <a:latin typeface="Times New Roman" panose="02020603050405020304" pitchFamily="18" charset="0"/>
              </a:rPr>
              <a:t>0, </a:t>
            </a:r>
            <a:r>
              <a:rPr lang="en-GB" dirty="0" smtClean="0">
                <a:solidFill>
                  <a:srgbClr val="FF0000"/>
                </a:solidFill>
                <a:latin typeface="Times New Roman" panose="02020603050405020304" pitchFamily="18" charset="0"/>
              </a:rPr>
              <a:t>1</a:t>
            </a:r>
            <a:r>
              <a:rPr lang="en-GB" dirty="0" smtClean="0">
                <a:solidFill>
                  <a:srgbClr val="000000"/>
                </a:solidFill>
                <a:latin typeface="Times New Roman" panose="02020603050405020304" pitchFamily="18" charset="0"/>
              </a:rPr>
              <a:t>, 2, 6, 9, 3, </a:t>
            </a:r>
            <a:r>
              <a:rPr lang="en-GB" dirty="0" smtClean="0">
                <a:solidFill>
                  <a:srgbClr val="FF0000"/>
                </a:solidFill>
                <a:latin typeface="Times New Roman" panose="02020603050405020304" pitchFamily="18" charset="0"/>
              </a:rPr>
              <a:t>5</a:t>
            </a:r>
            <a:r>
              <a:rPr lang="en-GB" dirty="0" smtClean="0">
                <a:solidFill>
                  <a:srgbClr val="000000"/>
                </a:solidFill>
                <a:latin typeface="Times New Roman" panose="02020603050405020304" pitchFamily="18" charset="0"/>
              </a:rPr>
              <a:t>, 4, 8, 7</a:t>
            </a:r>
            <a:r>
              <a:rPr lang="en-GB" dirty="0">
                <a:solidFill>
                  <a:srgbClr val="000000"/>
                </a:solidFill>
                <a:latin typeface="Times New Roman" panose="02020603050405020304" pitchFamily="18" charset="0"/>
              </a:rPr>
              <a:t> </a:t>
            </a:r>
            <a:endParaRPr lang="en-GB" dirty="0"/>
          </a:p>
        </p:txBody>
      </p:sp>
      <p:sp>
        <p:nvSpPr>
          <p:cNvPr id="144" name="矩形 143"/>
          <p:cNvSpPr/>
          <p:nvPr/>
        </p:nvSpPr>
        <p:spPr>
          <a:xfrm>
            <a:off x="797434" y="2802309"/>
            <a:ext cx="2848580" cy="400110"/>
          </a:xfrm>
          <a:prstGeom prst="rect">
            <a:avLst/>
          </a:prstGeom>
        </p:spPr>
        <p:txBody>
          <a:bodyPr wrap="square">
            <a:spAutoFit/>
          </a:bodyPr>
          <a:lstStyle/>
          <a:p>
            <a:r>
              <a:rPr lang="en-GB" dirty="0" smtClean="0">
                <a:solidFill>
                  <a:srgbClr val="000000"/>
                </a:solidFill>
                <a:latin typeface="Times New Roman" panose="02020603050405020304" pitchFamily="18" charset="0"/>
              </a:rPr>
              <a:t>0, 1, </a:t>
            </a:r>
            <a:r>
              <a:rPr lang="en-GB" dirty="0" smtClean="0">
                <a:solidFill>
                  <a:srgbClr val="FF0000"/>
                </a:solidFill>
                <a:latin typeface="Times New Roman" panose="02020603050405020304" pitchFamily="18" charset="0"/>
              </a:rPr>
              <a:t>2</a:t>
            </a:r>
            <a:r>
              <a:rPr lang="en-GB" dirty="0" smtClean="0">
                <a:solidFill>
                  <a:srgbClr val="000000"/>
                </a:solidFill>
                <a:latin typeface="Times New Roman" panose="02020603050405020304" pitchFamily="18" charset="0"/>
              </a:rPr>
              <a:t>, 6, 9, 3, 5, 4, 8, 7</a:t>
            </a:r>
            <a:r>
              <a:rPr lang="en-GB" dirty="0">
                <a:solidFill>
                  <a:srgbClr val="000000"/>
                </a:solidFill>
                <a:latin typeface="Times New Roman" panose="02020603050405020304" pitchFamily="18" charset="0"/>
              </a:rPr>
              <a:t> </a:t>
            </a:r>
            <a:endParaRPr lang="en-GB" dirty="0"/>
          </a:p>
        </p:txBody>
      </p:sp>
      <p:sp>
        <p:nvSpPr>
          <p:cNvPr id="145" name="矩形 144"/>
          <p:cNvSpPr/>
          <p:nvPr/>
        </p:nvSpPr>
        <p:spPr>
          <a:xfrm>
            <a:off x="797434" y="3203012"/>
            <a:ext cx="2848580" cy="400110"/>
          </a:xfrm>
          <a:prstGeom prst="rect">
            <a:avLst/>
          </a:prstGeom>
        </p:spPr>
        <p:txBody>
          <a:bodyPr wrap="square">
            <a:spAutoFit/>
          </a:bodyPr>
          <a:lstStyle/>
          <a:p>
            <a:r>
              <a:rPr lang="en-GB" dirty="0" smtClean="0">
                <a:solidFill>
                  <a:srgbClr val="000000"/>
                </a:solidFill>
                <a:latin typeface="Times New Roman" panose="02020603050405020304" pitchFamily="18" charset="0"/>
              </a:rPr>
              <a:t>0, 1, </a:t>
            </a:r>
            <a:r>
              <a:rPr lang="en-GB" dirty="0" smtClean="0">
                <a:latin typeface="Times New Roman" panose="02020603050405020304" pitchFamily="18" charset="0"/>
              </a:rPr>
              <a:t>2</a:t>
            </a:r>
            <a:r>
              <a:rPr lang="en-GB" dirty="0" smtClean="0">
                <a:solidFill>
                  <a:srgbClr val="000000"/>
                </a:solidFill>
                <a:latin typeface="Times New Roman" panose="02020603050405020304" pitchFamily="18" charset="0"/>
              </a:rPr>
              <a:t>, </a:t>
            </a:r>
            <a:r>
              <a:rPr lang="en-GB" dirty="0" smtClean="0">
                <a:solidFill>
                  <a:srgbClr val="FF0000"/>
                </a:solidFill>
                <a:latin typeface="Times New Roman" panose="02020603050405020304" pitchFamily="18" charset="0"/>
              </a:rPr>
              <a:t>3</a:t>
            </a:r>
            <a:r>
              <a:rPr lang="en-GB" dirty="0" smtClean="0">
                <a:solidFill>
                  <a:srgbClr val="000000"/>
                </a:solidFill>
                <a:latin typeface="Times New Roman" panose="02020603050405020304" pitchFamily="18" charset="0"/>
              </a:rPr>
              <a:t>, 9, </a:t>
            </a:r>
            <a:r>
              <a:rPr lang="en-GB" dirty="0" smtClean="0">
                <a:solidFill>
                  <a:srgbClr val="FF0000"/>
                </a:solidFill>
                <a:latin typeface="Times New Roman" panose="02020603050405020304" pitchFamily="18" charset="0"/>
              </a:rPr>
              <a:t>6</a:t>
            </a:r>
            <a:r>
              <a:rPr lang="en-GB" dirty="0" smtClean="0">
                <a:solidFill>
                  <a:srgbClr val="000000"/>
                </a:solidFill>
                <a:latin typeface="Times New Roman" panose="02020603050405020304" pitchFamily="18" charset="0"/>
              </a:rPr>
              <a:t>, 5, 4, 8, 7</a:t>
            </a:r>
            <a:r>
              <a:rPr lang="en-GB" dirty="0">
                <a:solidFill>
                  <a:srgbClr val="000000"/>
                </a:solidFill>
                <a:latin typeface="Times New Roman" panose="02020603050405020304" pitchFamily="18" charset="0"/>
              </a:rPr>
              <a:t> </a:t>
            </a:r>
            <a:endParaRPr lang="en-GB" dirty="0"/>
          </a:p>
        </p:txBody>
      </p:sp>
      <p:sp>
        <p:nvSpPr>
          <p:cNvPr id="146" name="矩形 145"/>
          <p:cNvSpPr/>
          <p:nvPr/>
        </p:nvSpPr>
        <p:spPr>
          <a:xfrm>
            <a:off x="797434" y="3603715"/>
            <a:ext cx="2848580" cy="400110"/>
          </a:xfrm>
          <a:prstGeom prst="rect">
            <a:avLst/>
          </a:prstGeom>
        </p:spPr>
        <p:txBody>
          <a:bodyPr wrap="square">
            <a:spAutoFit/>
          </a:bodyPr>
          <a:lstStyle/>
          <a:p>
            <a:r>
              <a:rPr lang="en-GB" dirty="0" smtClean="0">
                <a:solidFill>
                  <a:srgbClr val="000000"/>
                </a:solidFill>
                <a:latin typeface="Times New Roman" panose="02020603050405020304" pitchFamily="18" charset="0"/>
              </a:rPr>
              <a:t>0, 1, </a:t>
            </a:r>
            <a:r>
              <a:rPr lang="en-GB" dirty="0" smtClean="0">
                <a:latin typeface="Times New Roman" panose="02020603050405020304" pitchFamily="18" charset="0"/>
              </a:rPr>
              <a:t>2</a:t>
            </a:r>
            <a:r>
              <a:rPr lang="en-GB" dirty="0" smtClean="0">
                <a:solidFill>
                  <a:srgbClr val="000000"/>
                </a:solidFill>
                <a:latin typeface="Times New Roman" panose="02020603050405020304" pitchFamily="18" charset="0"/>
              </a:rPr>
              <a:t>, </a:t>
            </a:r>
            <a:r>
              <a:rPr lang="en-GB" dirty="0" smtClean="0">
                <a:latin typeface="Times New Roman" panose="02020603050405020304" pitchFamily="18" charset="0"/>
              </a:rPr>
              <a:t>3</a:t>
            </a:r>
            <a:r>
              <a:rPr lang="en-GB" dirty="0" smtClean="0">
                <a:solidFill>
                  <a:srgbClr val="000000"/>
                </a:solidFill>
                <a:latin typeface="Times New Roman" panose="02020603050405020304" pitchFamily="18" charset="0"/>
              </a:rPr>
              <a:t>, </a:t>
            </a:r>
            <a:r>
              <a:rPr lang="en-GB" dirty="0" smtClean="0">
                <a:solidFill>
                  <a:srgbClr val="FF0000"/>
                </a:solidFill>
                <a:latin typeface="Times New Roman" panose="02020603050405020304" pitchFamily="18" charset="0"/>
              </a:rPr>
              <a:t>4</a:t>
            </a:r>
            <a:r>
              <a:rPr lang="en-GB" dirty="0" smtClean="0">
                <a:solidFill>
                  <a:srgbClr val="000000"/>
                </a:solidFill>
                <a:latin typeface="Times New Roman" panose="02020603050405020304" pitchFamily="18" charset="0"/>
              </a:rPr>
              <a:t>, </a:t>
            </a:r>
            <a:r>
              <a:rPr lang="en-GB" dirty="0" smtClean="0">
                <a:latin typeface="Times New Roman" panose="02020603050405020304" pitchFamily="18" charset="0"/>
              </a:rPr>
              <a:t>6</a:t>
            </a:r>
            <a:r>
              <a:rPr lang="en-GB" dirty="0" smtClean="0">
                <a:solidFill>
                  <a:srgbClr val="000000"/>
                </a:solidFill>
                <a:latin typeface="Times New Roman" panose="02020603050405020304" pitchFamily="18" charset="0"/>
              </a:rPr>
              <a:t>, 5, </a:t>
            </a:r>
            <a:r>
              <a:rPr lang="en-GB" dirty="0" smtClean="0">
                <a:solidFill>
                  <a:srgbClr val="FF0000"/>
                </a:solidFill>
                <a:latin typeface="Times New Roman" panose="02020603050405020304" pitchFamily="18" charset="0"/>
              </a:rPr>
              <a:t>9</a:t>
            </a:r>
            <a:r>
              <a:rPr lang="en-GB" dirty="0" smtClean="0">
                <a:solidFill>
                  <a:srgbClr val="000000"/>
                </a:solidFill>
                <a:latin typeface="Times New Roman" panose="02020603050405020304" pitchFamily="18" charset="0"/>
              </a:rPr>
              <a:t>, 8, 7</a:t>
            </a:r>
            <a:r>
              <a:rPr lang="en-GB" dirty="0">
                <a:solidFill>
                  <a:srgbClr val="000000"/>
                </a:solidFill>
                <a:latin typeface="Times New Roman" panose="02020603050405020304" pitchFamily="18" charset="0"/>
              </a:rPr>
              <a:t> </a:t>
            </a:r>
            <a:endParaRPr lang="en-GB" dirty="0"/>
          </a:p>
        </p:txBody>
      </p:sp>
      <p:sp>
        <p:nvSpPr>
          <p:cNvPr id="147" name="矩形 146"/>
          <p:cNvSpPr/>
          <p:nvPr/>
        </p:nvSpPr>
        <p:spPr>
          <a:xfrm>
            <a:off x="797434" y="4004418"/>
            <a:ext cx="2848580" cy="400110"/>
          </a:xfrm>
          <a:prstGeom prst="rect">
            <a:avLst/>
          </a:prstGeom>
        </p:spPr>
        <p:txBody>
          <a:bodyPr wrap="square">
            <a:spAutoFit/>
          </a:bodyPr>
          <a:lstStyle/>
          <a:p>
            <a:r>
              <a:rPr lang="en-GB" dirty="0" smtClean="0">
                <a:solidFill>
                  <a:srgbClr val="000000"/>
                </a:solidFill>
                <a:latin typeface="Times New Roman" panose="02020603050405020304" pitchFamily="18" charset="0"/>
              </a:rPr>
              <a:t>0, 1, </a:t>
            </a:r>
            <a:r>
              <a:rPr lang="en-GB" dirty="0" smtClean="0">
                <a:latin typeface="Times New Roman" panose="02020603050405020304" pitchFamily="18" charset="0"/>
              </a:rPr>
              <a:t>2</a:t>
            </a:r>
            <a:r>
              <a:rPr lang="en-GB" dirty="0" smtClean="0">
                <a:solidFill>
                  <a:srgbClr val="000000"/>
                </a:solidFill>
                <a:latin typeface="Times New Roman" panose="02020603050405020304" pitchFamily="18" charset="0"/>
              </a:rPr>
              <a:t>, </a:t>
            </a:r>
            <a:r>
              <a:rPr lang="en-GB" dirty="0" smtClean="0">
                <a:latin typeface="Times New Roman" panose="02020603050405020304" pitchFamily="18" charset="0"/>
              </a:rPr>
              <a:t>3</a:t>
            </a:r>
            <a:r>
              <a:rPr lang="en-GB" dirty="0" smtClean="0">
                <a:solidFill>
                  <a:srgbClr val="000000"/>
                </a:solidFill>
                <a:latin typeface="Times New Roman" panose="02020603050405020304" pitchFamily="18" charset="0"/>
              </a:rPr>
              <a:t>, 4, </a:t>
            </a:r>
            <a:r>
              <a:rPr lang="en-GB" dirty="0" smtClean="0">
                <a:solidFill>
                  <a:srgbClr val="FF0000"/>
                </a:solidFill>
                <a:latin typeface="Times New Roman" panose="02020603050405020304" pitchFamily="18" charset="0"/>
              </a:rPr>
              <a:t>5</a:t>
            </a:r>
            <a:r>
              <a:rPr lang="en-GB" dirty="0" smtClean="0">
                <a:solidFill>
                  <a:srgbClr val="000000"/>
                </a:solidFill>
                <a:latin typeface="Times New Roman" panose="02020603050405020304" pitchFamily="18" charset="0"/>
              </a:rPr>
              <a:t>, </a:t>
            </a:r>
            <a:r>
              <a:rPr lang="en-GB" dirty="0" smtClean="0">
                <a:solidFill>
                  <a:srgbClr val="FF0000"/>
                </a:solidFill>
                <a:latin typeface="Times New Roman" panose="02020603050405020304" pitchFamily="18" charset="0"/>
              </a:rPr>
              <a:t>6</a:t>
            </a:r>
            <a:r>
              <a:rPr lang="en-GB" dirty="0" smtClean="0">
                <a:solidFill>
                  <a:srgbClr val="000000"/>
                </a:solidFill>
                <a:latin typeface="Times New Roman" panose="02020603050405020304" pitchFamily="18" charset="0"/>
              </a:rPr>
              <a:t>, 9, 8, 7</a:t>
            </a:r>
            <a:r>
              <a:rPr lang="en-GB" dirty="0">
                <a:solidFill>
                  <a:srgbClr val="000000"/>
                </a:solidFill>
                <a:latin typeface="Times New Roman" panose="02020603050405020304" pitchFamily="18" charset="0"/>
              </a:rPr>
              <a:t> </a:t>
            </a:r>
            <a:endParaRPr lang="en-GB" dirty="0"/>
          </a:p>
        </p:txBody>
      </p:sp>
      <p:sp>
        <p:nvSpPr>
          <p:cNvPr id="148" name="矩形 147"/>
          <p:cNvSpPr/>
          <p:nvPr/>
        </p:nvSpPr>
        <p:spPr>
          <a:xfrm>
            <a:off x="797434" y="4405121"/>
            <a:ext cx="2848580" cy="400110"/>
          </a:xfrm>
          <a:prstGeom prst="rect">
            <a:avLst/>
          </a:prstGeom>
        </p:spPr>
        <p:txBody>
          <a:bodyPr wrap="square">
            <a:spAutoFit/>
          </a:bodyPr>
          <a:lstStyle/>
          <a:p>
            <a:r>
              <a:rPr lang="en-GB" dirty="0" smtClean="0">
                <a:solidFill>
                  <a:srgbClr val="000000"/>
                </a:solidFill>
                <a:latin typeface="Times New Roman" panose="02020603050405020304" pitchFamily="18" charset="0"/>
              </a:rPr>
              <a:t>0, 1, </a:t>
            </a:r>
            <a:r>
              <a:rPr lang="en-GB" dirty="0" smtClean="0">
                <a:latin typeface="Times New Roman" panose="02020603050405020304" pitchFamily="18" charset="0"/>
              </a:rPr>
              <a:t>2</a:t>
            </a:r>
            <a:r>
              <a:rPr lang="en-GB" dirty="0" smtClean="0">
                <a:solidFill>
                  <a:srgbClr val="000000"/>
                </a:solidFill>
                <a:latin typeface="Times New Roman" panose="02020603050405020304" pitchFamily="18" charset="0"/>
              </a:rPr>
              <a:t>, </a:t>
            </a:r>
            <a:r>
              <a:rPr lang="en-GB" dirty="0" smtClean="0">
                <a:latin typeface="Times New Roman" panose="02020603050405020304" pitchFamily="18" charset="0"/>
              </a:rPr>
              <a:t>3</a:t>
            </a:r>
            <a:r>
              <a:rPr lang="en-GB" dirty="0" smtClean="0">
                <a:solidFill>
                  <a:srgbClr val="000000"/>
                </a:solidFill>
                <a:latin typeface="Times New Roman" panose="02020603050405020304" pitchFamily="18" charset="0"/>
              </a:rPr>
              <a:t>, 4, </a:t>
            </a:r>
            <a:r>
              <a:rPr lang="en-GB" dirty="0" smtClean="0">
                <a:latin typeface="Times New Roman" panose="02020603050405020304" pitchFamily="18" charset="0"/>
              </a:rPr>
              <a:t>5</a:t>
            </a:r>
            <a:r>
              <a:rPr lang="en-GB" dirty="0" smtClean="0">
                <a:solidFill>
                  <a:srgbClr val="000000"/>
                </a:solidFill>
                <a:latin typeface="Times New Roman" panose="02020603050405020304" pitchFamily="18" charset="0"/>
              </a:rPr>
              <a:t>, </a:t>
            </a:r>
            <a:r>
              <a:rPr lang="en-GB" dirty="0" smtClean="0">
                <a:solidFill>
                  <a:srgbClr val="FF0000"/>
                </a:solidFill>
                <a:latin typeface="Times New Roman" panose="02020603050405020304" pitchFamily="18" charset="0"/>
              </a:rPr>
              <a:t>6</a:t>
            </a:r>
            <a:r>
              <a:rPr lang="en-GB" dirty="0" smtClean="0">
                <a:solidFill>
                  <a:srgbClr val="000000"/>
                </a:solidFill>
                <a:latin typeface="Times New Roman" panose="02020603050405020304" pitchFamily="18" charset="0"/>
              </a:rPr>
              <a:t>, 9, 8, 7</a:t>
            </a:r>
            <a:r>
              <a:rPr lang="en-GB" dirty="0">
                <a:solidFill>
                  <a:srgbClr val="000000"/>
                </a:solidFill>
                <a:latin typeface="Times New Roman" panose="02020603050405020304" pitchFamily="18" charset="0"/>
              </a:rPr>
              <a:t> </a:t>
            </a:r>
            <a:endParaRPr lang="en-GB" dirty="0"/>
          </a:p>
        </p:txBody>
      </p:sp>
      <p:sp>
        <p:nvSpPr>
          <p:cNvPr id="149" name="矩形 148"/>
          <p:cNvSpPr/>
          <p:nvPr/>
        </p:nvSpPr>
        <p:spPr>
          <a:xfrm>
            <a:off x="797434" y="4805825"/>
            <a:ext cx="2848580" cy="400110"/>
          </a:xfrm>
          <a:prstGeom prst="rect">
            <a:avLst/>
          </a:prstGeom>
        </p:spPr>
        <p:txBody>
          <a:bodyPr wrap="square">
            <a:spAutoFit/>
          </a:bodyPr>
          <a:lstStyle/>
          <a:p>
            <a:r>
              <a:rPr lang="en-GB" dirty="0" smtClean="0">
                <a:solidFill>
                  <a:srgbClr val="000000"/>
                </a:solidFill>
                <a:latin typeface="Times New Roman" panose="02020603050405020304" pitchFamily="18" charset="0"/>
              </a:rPr>
              <a:t>0, 1, </a:t>
            </a:r>
            <a:r>
              <a:rPr lang="en-GB" dirty="0" smtClean="0">
                <a:latin typeface="Times New Roman" panose="02020603050405020304" pitchFamily="18" charset="0"/>
              </a:rPr>
              <a:t>2</a:t>
            </a:r>
            <a:r>
              <a:rPr lang="en-GB" dirty="0" smtClean="0">
                <a:solidFill>
                  <a:srgbClr val="000000"/>
                </a:solidFill>
                <a:latin typeface="Times New Roman" panose="02020603050405020304" pitchFamily="18" charset="0"/>
              </a:rPr>
              <a:t>, </a:t>
            </a:r>
            <a:r>
              <a:rPr lang="en-GB" dirty="0" smtClean="0">
                <a:latin typeface="Times New Roman" panose="02020603050405020304" pitchFamily="18" charset="0"/>
              </a:rPr>
              <a:t>3</a:t>
            </a:r>
            <a:r>
              <a:rPr lang="en-GB" dirty="0" smtClean="0">
                <a:solidFill>
                  <a:srgbClr val="000000"/>
                </a:solidFill>
                <a:latin typeface="Times New Roman" panose="02020603050405020304" pitchFamily="18" charset="0"/>
              </a:rPr>
              <a:t>, 4, </a:t>
            </a:r>
            <a:r>
              <a:rPr lang="en-GB" dirty="0" smtClean="0">
                <a:latin typeface="Times New Roman" panose="02020603050405020304" pitchFamily="18" charset="0"/>
              </a:rPr>
              <a:t>5</a:t>
            </a:r>
            <a:r>
              <a:rPr lang="en-GB" dirty="0" smtClean="0">
                <a:solidFill>
                  <a:srgbClr val="000000"/>
                </a:solidFill>
                <a:latin typeface="Times New Roman" panose="02020603050405020304" pitchFamily="18" charset="0"/>
              </a:rPr>
              <a:t>, 6, </a:t>
            </a:r>
            <a:r>
              <a:rPr lang="en-GB" dirty="0" smtClean="0">
                <a:solidFill>
                  <a:srgbClr val="FF0000"/>
                </a:solidFill>
                <a:latin typeface="Times New Roman" panose="02020603050405020304" pitchFamily="18" charset="0"/>
              </a:rPr>
              <a:t>7</a:t>
            </a:r>
            <a:r>
              <a:rPr lang="en-GB" dirty="0" smtClean="0">
                <a:solidFill>
                  <a:srgbClr val="000000"/>
                </a:solidFill>
                <a:latin typeface="Times New Roman" panose="02020603050405020304" pitchFamily="18" charset="0"/>
              </a:rPr>
              <a:t>, 8, </a:t>
            </a:r>
            <a:r>
              <a:rPr lang="en-GB" dirty="0" smtClean="0">
                <a:solidFill>
                  <a:srgbClr val="FF0000"/>
                </a:solidFill>
                <a:latin typeface="Times New Roman" panose="02020603050405020304" pitchFamily="18" charset="0"/>
              </a:rPr>
              <a:t>9</a:t>
            </a:r>
            <a:r>
              <a:rPr lang="en-GB" dirty="0">
                <a:solidFill>
                  <a:srgbClr val="000000"/>
                </a:solidFill>
                <a:latin typeface="Times New Roman" panose="02020603050405020304" pitchFamily="18" charset="0"/>
              </a:rPr>
              <a:t> </a:t>
            </a:r>
            <a:endParaRPr lang="en-GB" dirty="0"/>
          </a:p>
        </p:txBody>
      </p:sp>
      <p:sp>
        <p:nvSpPr>
          <p:cNvPr id="152" name="矩形 151"/>
          <p:cNvSpPr/>
          <p:nvPr/>
        </p:nvSpPr>
        <p:spPr>
          <a:xfrm>
            <a:off x="79342" y="2153590"/>
            <a:ext cx="675861" cy="400110"/>
          </a:xfrm>
          <a:prstGeom prst="rect">
            <a:avLst/>
          </a:prstGeom>
        </p:spPr>
        <p:txBody>
          <a:bodyPr wrap="square">
            <a:spAutoFit/>
          </a:bodyPr>
          <a:lstStyle/>
          <a:p>
            <a:r>
              <a:rPr lang="en-GB" dirty="0" err="1" smtClean="0"/>
              <a:t>i</a:t>
            </a:r>
            <a:r>
              <a:rPr lang="en-GB" dirty="0" smtClean="0"/>
              <a:t> = 2</a:t>
            </a:r>
            <a:endParaRPr lang="en-GB" dirty="0"/>
          </a:p>
        </p:txBody>
      </p:sp>
      <p:sp>
        <p:nvSpPr>
          <p:cNvPr id="153" name="矩形 152"/>
          <p:cNvSpPr/>
          <p:nvPr/>
        </p:nvSpPr>
        <p:spPr>
          <a:xfrm>
            <a:off x="79342" y="2570301"/>
            <a:ext cx="675861" cy="400110"/>
          </a:xfrm>
          <a:prstGeom prst="rect">
            <a:avLst/>
          </a:prstGeom>
        </p:spPr>
        <p:txBody>
          <a:bodyPr wrap="square">
            <a:spAutoFit/>
          </a:bodyPr>
          <a:lstStyle/>
          <a:p>
            <a:r>
              <a:rPr lang="en-GB" dirty="0" err="1" smtClean="0"/>
              <a:t>i</a:t>
            </a:r>
            <a:r>
              <a:rPr lang="en-GB" dirty="0" smtClean="0"/>
              <a:t> = 3</a:t>
            </a:r>
            <a:endParaRPr lang="en-GB" dirty="0"/>
          </a:p>
        </p:txBody>
      </p:sp>
      <p:sp>
        <p:nvSpPr>
          <p:cNvPr id="154" name="矩形 153"/>
          <p:cNvSpPr/>
          <p:nvPr/>
        </p:nvSpPr>
        <p:spPr>
          <a:xfrm>
            <a:off x="79342" y="2987012"/>
            <a:ext cx="675861" cy="400110"/>
          </a:xfrm>
          <a:prstGeom prst="rect">
            <a:avLst/>
          </a:prstGeom>
        </p:spPr>
        <p:txBody>
          <a:bodyPr wrap="square">
            <a:spAutoFit/>
          </a:bodyPr>
          <a:lstStyle/>
          <a:p>
            <a:r>
              <a:rPr lang="en-GB" dirty="0" err="1" smtClean="0"/>
              <a:t>i</a:t>
            </a:r>
            <a:r>
              <a:rPr lang="en-GB" dirty="0" smtClean="0"/>
              <a:t> = 4</a:t>
            </a:r>
            <a:endParaRPr lang="en-GB" dirty="0"/>
          </a:p>
        </p:txBody>
      </p:sp>
      <p:sp>
        <p:nvSpPr>
          <p:cNvPr id="155" name="矩形 154"/>
          <p:cNvSpPr/>
          <p:nvPr/>
        </p:nvSpPr>
        <p:spPr>
          <a:xfrm>
            <a:off x="79342" y="3403723"/>
            <a:ext cx="675861" cy="400110"/>
          </a:xfrm>
          <a:prstGeom prst="rect">
            <a:avLst/>
          </a:prstGeom>
        </p:spPr>
        <p:txBody>
          <a:bodyPr wrap="square">
            <a:spAutoFit/>
          </a:bodyPr>
          <a:lstStyle/>
          <a:p>
            <a:r>
              <a:rPr lang="en-GB" dirty="0" err="1" smtClean="0"/>
              <a:t>i</a:t>
            </a:r>
            <a:r>
              <a:rPr lang="en-GB" dirty="0" smtClean="0"/>
              <a:t> = 5</a:t>
            </a:r>
            <a:endParaRPr lang="en-GB" dirty="0"/>
          </a:p>
        </p:txBody>
      </p:sp>
      <p:sp>
        <p:nvSpPr>
          <p:cNvPr id="157" name="矩形 156"/>
          <p:cNvSpPr/>
          <p:nvPr/>
        </p:nvSpPr>
        <p:spPr>
          <a:xfrm>
            <a:off x="79342" y="3820434"/>
            <a:ext cx="675861" cy="400110"/>
          </a:xfrm>
          <a:prstGeom prst="rect">
            <a:avLst/>
          </a:prstGeom>
        </p:spPr>
        <p:txBody>
          <a:bodyPr wrap="square">
            <a:spAutoFit/>
          </a:bodyPr>
          <a:lstStyle/>
          <a:p>
            <a:r>
              <a:rPr lang="en-GB" dirty="0" err="1" smtClean="0"/>
              <a:t>i</a:t>
            </a:r>
            <a:r>
              <a:rPr lang="en-GB" dirty="0" smtClean="0"/>
              <a:t> = 6</a:t>
            </a:r>
            <a:endParaRPr lang="en-GB" dirty="0"/>
          </a:p>
        </p:txBody>
      </p:sp>
      <p:sp>
        <p:nvSpPr>
          <p:cNvPr id="158" name="矩形 157"/>
          <p:cNvSpPr/>
          <p:nvPr/>
        </p:nvSpPr>
        <p:spPr>
          <a:xfrm>
            <a:off x="79342" y="4237145"/>
            <a:ext cx="675861" cy="400110"/>
          </a:xfrm>
          <a:prstGeom prst="rect">
            <a:avLst/>
          </a:prstGeom>
        </p:spPr>
        <p:txBody>
          <a:bodyPr wrap="square">
            <a:spAutoFit/>
          </a:bodyPr>
          <a:lstStyle/>
          <a:p>
            <a:r>
              <a:rPr lang="en-GB" dirty="0" err="1" smtClean="0"/>
              <a:t>i</a:t>
            </a:r>
            <a:r>
              <a:rPr lang="en-GB" dirty="0" smtClean="0"/>
              <a:t> = 7</a:t>
            </a:r>
            <a:endParaRPr lang="en-GB" dirty="0"/>
          </a:p>
        </p:txBody>
      </p:sp>
      <p:sp>
        <p:nvSpPr>
          <p:cNvPr id="159" name="矩形 158"/>
          <p:cNvSpPr/>
          <p:nvPr/>
        </p:nvSpPr>
        <p:spPr>
          <a:xfrm>
            <a:off x="79342" y="4653856"/>
            <a:ext cx="675861" cy="400110"/>
          </a:xfrm>
          <a:prstGeom prst="rect">
            <a:avLst/>
          </a:prstGeom>
        </p:spPr>
        <p:txBody>
          <a:bodyPr wrap="square">
            <a:spAutoFit/>
          </a:bodyPr>
          <a:lstStyle/>
          <a:p>
            <a:r>
              <a:rPr lang="en-GB" dirty="0" err="1" smtClean="0"/>
              <a:t>i</a:t>
            </a:r>
            <a:r>
              <a:rPr lang="en-GB" dirty="0" smtClean="0"/>
              <a:t> = 8</a:t>
            </a:r>
            <a:endParaRPr lang="en-GB" dirty="0"/>
          </a:p>
        </p:txBody>
      </p:sp>
      <p:sp>
        <p:nvSpPr>
          <p:cNvPr id="160" name="矩形 159"/>
          <p:cNvSpPr/>
          <p:nvPr/>
        </p:nvSpPr>
        <p:spPr>
          <a:xfrm>
            <a:off x="79342" y="5070569"/>
            <a:ext cx="675861" cy="400110"/>
          </a:xfrm>
          <a:prstGeom prst="rect">
            <a:avLst/>
          </a:prstGeom>
        </p:spPr>
        <p:txBody>
          <a:bodyPr wrap="square">
            <a:spAutoFit/>
          </a:bodyPr>
          <a:lstStyle/>
          <a:p>
            <a:r>
              <a:rPr lang="en-GB" dirty="0" err="1" smtClean="0"/>
              <a:t>i</a:t>
            </a:r>
            <a:r>
              <a:rPr lang="en-GB" dirty="0" smtClean="0"/>
              <a:t> = 9</a:t>
            </a:r>
            <a:endParaRPr lang="en-GB" dirty="0"/>
          </a:p>
        </p:txBody>
      </p:sp>
      <p:sp>
        <p:nvSpPr>
          <p:cNvPr id="161" name="双括号 160"/>
          <p:cNvSpPr/>
          <p:nvPr/>
        </p:nvSpPr>
        <p:spPr bwMode="auto">
          <a:xfrm>
            <a:off x="816735" y="2023693"/>
            <a:ext cx="253208" cy="347011"/>
          </a:xfrm>
          <a:prstGeom prst="bracketPair">
            <a:avLst/>
          </a:prstGeom>
          <a:solidFill>
            <a:srgbClr val="FFFF00">
              <a:alpha val="30980"/>
            </a:srgbClr>
          </a:solidFill>
          <a:ln w="28575" cap="flat" cmpd="sng" algn="ctr">
            <a:solidFill>
              <a:srgbClr val="00B0F0"/>
            </a:solid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en-GB" sz="2000" b="0" i="0" u="none" strike="noStrike" cap="none" normalizeH="0" baseline="0" smtClean="0">
              <a:ln>
                <a:noFill/>
              </a:ln>
              <a:solidFill>
                <a:schemeClr val="tx1"/>
              </a:solidFill>
              <a:effectLst/>
              <a:latin typeface="Arial" charset="0"/>
              <a:ea typeface="黑体" pitchFamily="2" charset="-122"/>
            </a:endParaRPr>
          </a:p>
        </p:txBody>
      </p:sp>
      <p:sp>
        <p:nvSpPr>
          <p:cNvPr id="162" name="双括号 161"/>
          <p:cNvSpPr/>
          <p:nvPr/>
        </p:nvSpPr>
        <p:spPr bwMode="auto">
          <a:xfrm>
            <a:off x="816734" y="2428737"/>
            <a:ext cx="481807" cy="347011"/>
          </a:xfrm>
          <a:prstGeom prst="bracketPair">
            <a:avLst/>
          </a:prstGeom>
          <a:solidFill>
            <a:srgbClr val="FFFF00">
              <a:alpha val="30980"/>
            </a:srgbClr>
          </a:solidFill>
          <a:ln w="28575" cap="flat" cmpd="sng" algn="ctr">
            <a:solidFill>
              <a:srgbClr val="00B0F0"/>
            </a:solid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en-GB" sz="2000" b="0" i="0" u="none" strike="noStrike" cap="none" normalizeH="0" baseline="0" smtClean="0">
              <a:ln>
                <a:noFill/>
              </a:ln>
              <a:solidFill>
                <a:schemeClr val="tx1"/>
              </a:solidFill>
              <a:effectLst/>
              <a:latin typeface="Arial" charset="0"/>
              <a:ea typeface="黑体" pitchFamily="2" charset="-122"/>
            </a:endParaRPr>
          </a:p>
        </p:txBody>
      </p:sp>
      <p:sp>
        <p:nvSpPr>
          <p:cNvPr id="163" name="双括号 162"/>
          <p:cNvSpPr/>
          <p:nvPr/>
        </p:nvSpPr>
        <p:spPr bwMode="auto">
          <a:xfrm>
            <a:off x="829039" y="2838204"/>
            <a:ext cx="698103" cy="347011"/>
          </a:xfrm>
          <a:prstGeom prst="bracketPair">
            <a:avLst/>
          </a:prstGeom>
          <a:solidFill>
            <a:srgbClr val="FFFF00">
              <a:alpha val="30980"/>
            </a:srgbClr>
          </a:solidFill>
          <a:ln w="28575" cap="flat" cmpd="sng" algn="ctr">
            <a:solidFill>
              <a:srgbClr val="00B0F0"/>
            </a:solid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en-GB" sz="2000" b="0" i="0" u="none" strike="noStrike" cap="none" normalizeH="0" baseline="0" smtClean="0">
              <a:ln>
                <a:noFill/>
              </a:ln>
              <a:solidFill>
                <a:schemeClr val="tx1"/>
              </a:solidFill>
              <a:effectLst/>
              <a:latin typeface="Arial" charset="0"/>
              <a:ea typeface="黑体" pitchFamily="2" charset="-122"/>
            </a:endParaRPr>
          </a:p>
        </p:txBody>
      </p:sp>
      <p:sp>
        <p:nvSpPr>
          <p:cNvPr id="164" name="双括号 163"/>
          <p:cNvSpPr/>
          <p:nvPr/>
        </p:nvSpPr>
        <p:spPr bwMode="auto">
          <a:xfrm>
            <a:off x="845116" y="3229561"/>
            <a:ext cx="986826" cy="347011"/>
          </a:xfrm>
          <a:prstGeom prst="bracketPair">
            <a:avLst/>
          </a:prstGeom>
          <a:solidFill>
            <a:srgbClr val="FFFF00">
              <a:alpha val="30980"/>
            </a:srgbClr>
          </a:solidFill>
          <a:ln w="28575" cap="flat" cmpd="sng" algn="ctr">
            <a:solidFill>
              <a:srgbClr val="00B0F0"/>
            </a:solid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en-GB" sz="2000" b="0" i="0" u="none" strike="noStrike" cap="none" normalizeH="0" baseline="0" smtClean="0">
              <a:ln>
                <a:noFill/>
              </a:ln>
              <a:solidFill>
                <a:schemeClr val="tx1"/>
              </a:solidFill>
              <a:effectLst/>
              <a:latin typeface="Arial" charset="0"/>
              <a:ea typeface="黑体" pitchFamily="2" charset="-122"/>
            </a:endParaRPr>
          </a:p>
        </p:txBody>
      </p:sp>
      <p:sp>
        <p:nvSpPr>
          <p:cNvPr id="165" name="双括号 164"/>
          <p:cNvSpPr/>
          <p:nvPr/>
        </p:nvSpPr>
        <p:spPr bwMode="auto">
          <a:xfrm>
            <a:off x="854326" y="3630264"/>
            <a:ext cx="1206215" cy="347011"/>
          </a:xfrm>
          <a:prstGeom prst="bracketPair">
            <a:avLst/>
          </a:prstGeom>
          <a:solidFill>
            <a:srgbClr val="FFFF00">
              <a:alpha val="30980"/>
            </a:srgbClr>
          </a:solidFill>
          <a:ln w="28575" cap="flat" cmpd="sng" algn="ctr">
            <a:solidFill>
              <a:srgbClr val="00B0F0"/>
            </a:solid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en-GB" sz="2000" b="0" i="0" u="none" strike="noStrike" cap="none" normalizeH="0" baseline="0" smtClean="0">
              <a:ln>
                <a:noFill/>
              </a:ln>
              <a:solidFill>
                <a:schemeClr val="tx1"/>
              </a:solidFill>
              <a:effectLst/>
              <a:latin typeface="Arial" charset="0"/>
              <a:ea typeface="黑体" pitchFamily="2" charset="-122"/>
            </a:endParaRPr>
          </a:p>
        </p:txBody>
      </p:sp>
      <p:sp>
        <p:nvSpPr>
          <p:cNvPr id="166" name="矩形 165"/>
          <p:cNvSpPr/>
          <p:nvPr/>
        </p:nvSpPr>
        <p:spPr>
          <a:xfrm>
            <a:off x="803139" y="5187367"/>
            <a:ext cx="2848580" cy="400110"/>
          </a:xfrm>
          <a:prstGeom prst="rect">
            <a:avLst/>
          </a:prstGeom>
        </p:spPr>
        <p:txBody>
          <a:bodyPr wrap="square">
            <a:spAutoFit/>
          </a:bodyPr>
          <a:lstStyle/>
          <a:p>
            <a:r>
              <a:rPr lang="en-GB" dirty="0" smtClean="0">
                <a:solidFill>
                  <a:srgbClr val="000000"/>
                </a:solidFill>
                <a:latin typeface="Times New Roman" panose="02020603050405020304" pitchFamily="18" charset="0"/>
              </a:rPr>
              <a:t>0, 1, </a:t>
            </a:r>
            <a:r>
              <a:rPr lang="en-GB" dirty="0" smtClean="0">
                <a:latin typeface="Times New Roman" panose="02020603050405020304" pitchFamily="18" charset="0"/>
              </a:rPr>
              <a:t>2</a:t>
            </a:r>
            <a:r>
              <a:rPr lang="en-GB" dirty="0" smtClean="0">
                <a:solidFill>
                  <a:srgbClr val="000000"/>
                </a:solidFill>
                <a:latin typeface="Times New Roman" panose="02020603050405020304" pitchFamily="18" charset="0"/>
              </a:rPr>
              <a:t>, </a:t>
            </a:r>
            <a:r>
              <a:rPr lang="en-GB" dirty="0" smtClean="0">
                <a:latin typeface="Times New Roman" panose="02020603050405020304" pitchFamily="18" charset="0"/>
              </a:rPr>
              <a:t>3</a:t>
            </a:r>
            <a:r>
              <a:rPr lang="en-GB" dirty="0" smtClean="0">
                <a:solidFill>
                  <a:srgbClr val="000000"/>
                </a:solidFill>
                <a:latin typeface="Times New Roman" panose="02020603050405020304" pitchFamily="18" charset="0"/>
              </a:rPr>
              <a:t>, 4, </a:t>
            </a:r>
            <a:r>
              <a:rPr lang="en-GB" dirty="0" smtClean="0">
                <a:latin typeface="Times New Roman" panose="02020603050405020304" pitchFamily="18" charset="0"/>
              </a:rPr>
              <a:t>5</a:t>
            </a:r>
            <a:r>
              <a:rPr lang="en-GB" dirty="0" smtClean="0">
                <a:solidFill>
                  <a:srgbClr val="000000"/>
                </a:solidFill>
                <a:latin typeface="Times New Roman" panose="02020603050405020304" pitchFamily="18" charset="0"/>
              </a:rPr>
              <a:t>, 6, </a:t>
            </a:r>
            <a:r>
              <a:rPr lang="en-GB" dirty="0" smtClean="0">
                <a:latin typeface="Times New Roman" panose="02020603050405020304" pitchFamily="18" charset="0"/>
              </a:rPr>
              <a:t>7, </a:t>
            </a:r>
            <a:r>
              <a:rPr lang="en-GB" dirty="0" smtClean="0">
                <a:solidFill>
                  <a:srgbClr val="FF0000"/>
                </a:solidFill>
                <a:latin typeface="Times New Roman" panose="02020603050405020304" pitchFamily="18" charset="0"/>
              </a:rPr>
              <a:t>8</a:t>
            </a:r>
            <a:r>
              <a:rPr lang="en-GB" dirty="0" smtClean="0">
                <a:latin typeface="Times New Roman" panose="02020603050405020304" pitchFamily="18" charset="0"/>
              </a:rPr>
              <a:t>, 9</a:t>
            </a:r>
            <a:r>
              <a:rPr lang="en-GB" dirty="0">
                <a:latin typeface="Times New Roman" panose="02020603050405020304" pitchFamily="18" charset="0"/>
              </a:rPr>
              <a:t> </a:t>
            </a:r>
            <a:endParaRPr lang="en-GB" dirty="0"/>
          </a:p>
        </p:txBody>
      </p:sp>
      <p:sp>
        <p:nvSpPr>
          <p:cNvPr id="167" name="双括号 166"/>
          <p:cNvSpPr/>
          <p:nvPr/>
        </p:nvSpPr>
        <p:spPr bwMode="auto">
          <a:xfrm>
            <a:off x="854327" y="4046086"/>
            <a:ext cx="1434816" cy="347011"/>
          </a:xfrm>
          <a:prstGeom prst="bracketPair">
            <a:avLst/>
          </a:prstGeom>
          <a:solidFill>
            <a:srgbClr val="FFFF00">
              <a:alpha val="30980"/>
            </a:srgbClr>
          </a:solidFill>
          <a:ln w="28575" cap="flat" cmpd="sng" algn="ctr">
            <a:solidFill>
              <a:srgbClr val="00B0F0"/>
            </a:solid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en-GB" sz="2000" b="0" i="0" u="none" strike="noStrike" cap="none" normalizeH="0" baseline="0" smtClean="0">
              <a:ln>
                <a:noFill/>
              </a:ln>
              <a:solidFill>
                <a:schemeClr val="tx1"/>
              </a:solidFill>
              <a:effectLst/>
              <a:latin typeface="Arial" charset="0"/>
              <a:ea typeface="黑体" pitchFamily="2" charset="-122"/>
            </a:endParaRPr>
          </a:p>
        </p:txBody>
      </p:sp>
      <p:sp>
        <p:nvSpPr>
          <p:cNvPr id="168" name="双括号 167"/>
          <p:cNvSpPr/>
          <p:nvPr/>
        </p:nvSpPr>
        <p:spPr bwMode="auto">
          <a:xfrm>
            <a:off x="854328" y="4460171"/>
            <a:ext cx="1739614" cy="347011"/>
          </a:xfrm>
          <a:prstGeom prst="bracketPair">
            <a:avLst/>
          </a:prstGeom>
          <a:solidFill>
            <a:srgbClr val="FFFF00">
              <a:alpha val="30980"/>
            </a:srgbClr>
          </a:solidFill>
          <a:ln w="28575" cap="flat" cmpd="sng" algn="ctr">
            <a:solidFill>
              <a:srgbClr val="00B0F0"/>
            </a:solid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en-GB" sz="2000" b="0" i="0" u="none" strike="noStrike" cap="none" normalizeH="0" baseline="0" smtClean="0">
              <a:ln>
                <a:noFill/>
              </a:ln>
              <a:solidFill>
                <a:schemeClr val="tx1"/>
              </a:solidFill>
              <a:effectLst/>
              <a:latin typeface="Arial" charset="0"/>
              <a:ea typeface="黑体" pitchFamily="2" charset="-122"/>
            </a:endParaRPr>
          </a:p>
        </p:txBody>
      </p:sp>
      <p:sp>
        <p:nvSpPr>
          <p:cNvPr id="169" name="双括号 168"/>
          <p:cNvSpPr/>
          <p:nvPr/>
        </p:nvSpPr>
        <p:spPr bwMode="auto">
          <a:xfrm>
            <a:off x="860953" y="4876189"/>
            <a:ext cx="1946407" cy="347011"/>
          </a:xfrm>
          <a:prstGeom prst="bracketPair">
            <a:avLst/>
          </a:prstGeom>
          <a:solidFill>
            <a:srgbClr val="FFFF00">
              <a:alpha val="30980"/>
            </a:srgbClr>
          </a:solidFill>
          <a:ln w="28575" cap="flat" cmpd="sng" algn="ctr">
            <a:solidFill>
              <a:srgbClr val="00B0F0"/>
            </a:solid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en-GB" sz="2000" b="0" i="0" u="none" strike="noStrike" cap="none" normalizeH="0" baseline="0" smtClean="0">
              <a:ln>
                <a:noFill/>
              </a:ln>
              <a:solidFill>
                <a:schemeClr val="tx1"/>
              </a:solidFill>
              <a:effectLst/>
              <a:latin typeface="Arial" charset="0"/>
              <a:ea typeface="黑体" pitchFamily="2" charset="-122"/>
            </a:endParaRPr>
          </a:p>
        </p:txBody>
      </p:sp>
      <p:sp>
        <p:nvSpPr>
          <p:cNvPr id="170" name="双括号 169"/>
          <p:cNvSpPr/>
          <p:nvPr/>
        </p:nvSpPr>
        <p:spPr bwMode="auto">
          <a:xfrm>
            <a:off x="854326" y="5256374"/>
            <a:ext cx="2227467" cy="347011"/>
          </a:xfrm>
          <a:prstGeom prst="bracketPair">
            <a:avLst/>
          </a:prstGeom>
          <a:solidFill>
            <a:srgbClr val="FFFF00">
              <a:alpha val="30980"/>
            </a:srgbClr>
          </a:solidFill>
          <a:ln w="28575" cap="flat" cmpd="sng" algn="ctr">
            <a:solidFill>
              <a:srgbClr val="00B0F0"/>
            </a:solid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en-GB" sz="2000" b="0" i="0" u="none" strike="noStrike" cap="none" normalizeH="0" baseline="0" smtClean="0">
              <a:ln>
                <a:noFill/>
              </a:ln>
              <a:solidFill>
                <a:schemeClr val="tx1"/>
              </a:solidFill>
              <a:effectLst/>
              <a:latin typeface="Arial" charset="0"/>
              <a:ea typeface="黑体" pitchFamily="2" charset="-122"/>
            </a:endParaRPr>
          </a:p>
        </p:txBody>
      </p:sp>
      <p:sp>
        <p:nvSpPr>
          <p:cNvPr id="171" name="双大括号 170"/>
          <p:cNvSpPr/>
          <p:nvPr/>
        </p:nvSpPr>
        <p:spPr bwMode="auto">
          <a:xfrm>
            <a:off x="791796" y="1604480"/>
            <a:ext cx="2570502" cy="360668"/>
          </a:xfrm>
          <a:prstGeom prst="bracePair">
            <a:avLst/>
          </a:prstGeom>
          <a:noFill/>
          <a:ln w="12700" cap="flat" cmpd="sng" algn="ctr">
            <a:solidFill>
              <a:srgbClr val="000066"/>
            </a:solid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en-GB" sz="2000" b="0" i="0" u="none" strike="noStrike" cap="none" normalizeH="0" baseline="0" smtClean="0">
              <a:ln>
                <a:noFill/>
              </a:ln>
              <a:solidFill>
                <a:schemeClr val="tx1"/>
              </a:solidFill>
              <a:effectLst/>
              <a:latin typeface="Arial" charset="0"/>
              <a:ea typeface="黑体" pitchFamily="2" charset="-122"/>
            </a:endParaRPr>
          </a:p>
        </p:txBody>
      </p:sp>
      <p:sp>
        <p:nvSpPr>
          <p:cNvPr id="172" name="双大括号 171"/>
          <p:cNvSpPr/>
          <p:nvPr/>
        </p:nvSpPr>
        <p:spPr bwMode="auto">
          <a:xfrm>
            <a:off x="1092380" y="1974258"/>
            <a:ext cx="2269918" cy="360668"/>
          </a:xfrm>
          <a:prstGeom prst="bracePair">
            <a:avLst/>
          </a:prstGeom>
          <a:noFill/>
          <a:ln w="12700" cap="flat" cmpd="sng" algn="ctr">
            <a:solidFill>
              <a:srgbClr val="000066"/>
            </a:solid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en-GB" sz="2000" b="0" i="0" u="none" strike="noStrike" cap="none" normalizeH="0" baseline="0" smtClean="0">
              <a:ln>
                <a:noFill/>
              </a:ln>
              <a:solidFill>
                <a:schemeClr val="tx1"/>
              </a:solidFill>
              <a:effectLst/>
              <a:latin typeface="Arial" charset="0"/>
              <a:ea typeface="黑体" pitchFamily="2" charset="-122"/>
            </a:endParaRPr>
          </a:p>
        </p:txBody>
      </p:sp>
      <p:sp>
        <p:nvSpPr>
          <p:cNvPr id="173" name="双大括号 172"/>
          <p:cNvSpPr/>
          <p:nvPr/>
        </p:nvSpPr>
        <p:spPr bwMode="auto">
          <a:xfrm>
            <a:off x="1347057" y="2412209"/>
            <a:ext cx="2015241" cy="360668"/>
          </a:xfrm>
          <a:prstGeom prst="bracePair">
            <a:avLst/>
          </a:prstGeom>
          <a:noFill/>
          <a:ln w="12700" cap="flat" cmpd="sng" algn="ctr">
            <a:solidFill>
              <a:srgbClr val="000066"/>
            </a:solid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en-GB" sz="2000" b="0" i="0" u="none" strike="noStrike" cap="none" normalizeH="0" baseline="0" smtClean="0">
              <a:ln>
                <a:noFill/>
              </a:ln>
              <a:solidFill>
                <a:schemeClr val="tx1"/>
              </a:solidFill>
              <a:effectLst/>
              <a:latin typeface="Arial" charset="0"/>
              <a:ea typeface="黑体" pitchFamily="2" charset="-122"/>
            </a:endParaRPr>
          </a:p>
        </p:txBody>
      </p:sp>
      <p:sp>
        <p:nvSpPr>
          <p:cNvPr id="174" name="双大括号 173"/>
          <p:cNvSpPr/>
          <p:nvPr/>
        </p:nvSpPr>
        <p:spPr bwMode="auto">
          <a:xfrm>
            <a:off x="1602427" y="2815794"/>
            <a:ext cx="1759872" cy="360668"/>
          </a:xfrm>
          <a:prstGeom prst="bracePair">
            <a:avLst/>
          </a:prstGeom>
          <a:noFill/>
          <a:ln w="12700" cap="flat" cmpd="sng" algn="ctr">
            <a:solidFill>
              <a:srgbClr val="000066"/>
            </a:solid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en-GB" sz="2000" b="0" i="0" u="none" strike="noStrike" cap="none" normalizeH="0" baseline="0" smtClean="0">
              <a:ln>
                <a:noFill/>
              </a:ln>
              <a:solidFill>
                <a:schemeClr val="tx1"/>
              </a:solidFill>
              <a:effectLst/>
              <a:latin typeface="Arial" charset="0"/>
              <a:ea typeface="黑体" pitchFamily="2" charset="-122"/>
            </a:endParaRPr>
          </a:p>
        </p:txBody>
      </p:sp>
      <p:sp>
        <p:nvSpPr>
          <p:cNvPr id="175" name="双大括号 174"/>
          <p:cNvSpPr/>
          <p:nvPr/>
        </p:nvSpPr>
        <p:spPr bwMode="auto">
          <a:xfrm>
            <a:off x="1847410" y="3183258"/>
            <a:ext cx="1514888" cy="360668"/>
          </a:xfrm>
          <a:prstGeom prst="bracePair">
            <a:avLst/>
          </a:prstGeom>
          <a:noFill/>
          <a:ln w="12700" cap="flat" cmpd="sng" algn="ctr">
            <a:solidFill>
              <a:srgbClr val="000066"/>
            </a:solid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en-GB" sz="2000" b="0" i="0" u="none" strike="noStrike" cap="none" normalizeH="0" baseline="0" smtClean="0">
              <a:ln>
                <a:noFill/>
              </a:ln>
              <a:solidFill>
                <a:schemeClr val="tx1"/>
              </a:solidFill>
              <a:effectLst/>
              <a:latin typeface="Arial" charset="0"/>
              <a:ea typeface="黑体" pitchFamily="2" charset="-122"/>
            </a:endParaRPr>
          </a:p>
        </p:txBody>
      </p:sp>
      <p:sp>
        <p:nvSpPr>
          <p:cNvPr id="176" name="双大括号 175"/>
          <p:cNvSpPr/>
          <p:nvPr/>
        </p:nvSpPr>
        <p:spPr bwMode="auto">
          <a:xfrm>
            <a:off x="2102772" y="3620597"/>
            <a:ext cx="1259526" cy="360668"/>
          </a:xfrm>
          <a:prstGeom prst="bracePair">
            <a:avLst/>
          </a:prstGeom>
          <a:noFill/>
          <a:ln w="12700" cap="flat" cmpd="sng" algn="ctr">
            <a:solidFill>
              <a:srgbClr val="000066"/>
            </a:solid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en-GB" sz="2000" b="0" i="0" u="none" strike="noStrike" cap="none" normalizeH="0" baseline="0" smtClean="0">
              <a:ln>
                <a:noFill/>
              </a:ln>
              <a:solidFill>
                <a:schemeClr val="tx1"/>
              </a:solidFill>
              <a:effectLst/>
              <a:latin typeface="Arial" charset="0"/>
              <a:ea typeface="黑体" pitchFamily="2" charset="-122"/>
            </a:endParaRPr>
          </a:p>
        </p:txBody>
      </p:sp>
      <p:sp>
        <p:nvSpPr>
          <p:cNvPr id="177" name="双大括号 176"/>
          <p:cNvSpPr/>
          <p:nvPr/>
        </p:nvSpPr>
        <p:spPr bwMode="auto">
          <a:xfrm>
            <a:off x="2346036" y="4024261"/>
            <a:ext cx="1016262" cy="360668"/>
          </a:xfrm>
          <a:prstGeom prst="bracePair">
            <a:avLst/>
          </a:prstGeom>
          <a:noFill/>
          <a:ln w="12700" cap="flat" cmpd="sng" algn="ctr">
            <a:solidFill>
              <a:srgbClr val="000066"/>
            </a:solid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en-GB" sz="2000" b="0" i="0" u="none" strike="noStrike" cap="none" normalizeH="0" baseline="0" smtClean="0">
              <a:ln>
                <a:noFill/>
              </a:ln>
              <a:solidFill>
                <a:schemeClr val="tx1"/>
              </a:solidFill>
              <a:effectLst/>
              <a:latin typeface="Arial" charset="0"/>
              <a:ea typeface="黑体" pitchFamily="2" charset="-122"/>
            </a:endParaRPr>
          </a:p>
        </p:txBody>
      </p:sp>
      <p:sp>
        <p:nvSpPr>
          <p:cNvPr id="178" name="双大括号 177"/>
          <p:cNvSpPr/>
          <p:nvPr/>
        </p:nvSpPr>
        <p:spPr bwMode="auto">
          <a:xfrm>
            <a:off x="2610857" y="4416826"/>
            <a:ext cx="751441" cy="360668"/>
          </a:xfrm>
          <a:prstGeom prst="bracePair">
            <a:avLst/>
          </a:prstGeom>
          <a:noFill/>
          <a:ln w="12700" cap="flat" cmpd="sng" algn="ctr">
            <a:solidFill>
              <a:srgbClr val="000066"/>
            </a:solid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en-GB" sz="2000" b="0" i="0" u="none" strike="noStrike" cap="none" normalizeH="0" baseline="0" smtClean="0">
              <a:ln>
                <a:noFill/>
              </a:ln>
              <a:solidFill>
                <a:schemeClr val="tx1"/>
              </a:solidFill>
              <a:effectLst/>
              <a:latin typeface="Arial" charset="0"/>
              <a:ea typeface="黑体" pitchFamily="2" charset="-122"/>
            </a:endParaRPr>
          </a:p>
        </p:txBody>
      </p:sp>
      <p:sp>
        <p:nvSpPr>
          <p:cNvPr id="179" name="双大括号 178"/>
          <p:cNvSpPr/>
          <p:nvPr/>
        </p:nvSpPr>
        <p:spPr bwMode="auto">
          <a:xfrm>
            <a:off x="2849592" y="4820807"/>
            <a:ext cx="562548" cy="360668"/>
          </a:xfrm>
          <a:prstGeom prst="bracePair">
            <a:avLst/>
          </a:prstGeom>
          <a:noFill/>
          <a:ln w="12700" cap="flat" cmpd="sng" algn="ctr">
            <a:solidFill>
              <a:srgbClr val="000066"/>
            </a:solid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en-GB" sz="2000" b="0" i="0" u="none" strike="noStrike" cap="none" normalizeH="0" baseline="0" smtClean="0">
              <a:ln>
                <a:noFill/>
              </a:ln>
              <a:solidFill>
                <a:schemeClr val="tx1"/>
              </a:solidFill>
              <a:effectLst/>
              <a:latin typeface="Arial" charset="0"/>
              <a:ea typeface="黑体" pitchFamily="2" charset="-122"/>
            </a:endParaRPr>
          </a:p>
        </p:txBody>
      </p:sp>
      <p:sp>
        <p:nvSpPr>
          <p:cNvPr id="183" name="Rectangle 3"/>
          <p:cNvSpPr txBox="1">
            <a:spLocks noChangeArrowheads="1"/>
          </p:cNvSpPr>
          <p:nvPr/>
        </p:nvSpPr>
        <p:spPr bwMode="auto">
          <a:xfrm>
            <a:off x="7620000" y="2567799"/>
            <a:ext cx="1371600" cy="436016"/>
          </a:xfrm>
          <a:prstGeom prst="rect">
            <a:avLst/>
          </a:prstGeom>
          <a:ln/>
          <a:extLst/>
        </p:spPr>
        <p:style>
          <a:lnRef idx="1">
            <a:schemeClr val="accent3"/>
          </a:lnRef>
          <a:fillRef idx="3">
            <a:schemeClr val="accent3"/>
          </a:fillRef>
          <a:effectRef idx="2">
            <a:schemeClr val="accent3"/>
          </a:effectRef>
          <a:fontRef idx="minor">
            <a:schemeClr val="lt1"/>
          </a:fontRef>
        </p:style>
        <p:txBody>
          <a:bodyPr vert="horz" wrap="square" lIns="91440" tIns="45720" rIns="91440" bIns="45720" numCol="1" anchor="ctr" anchorCtr="0" compatLnSpc="1">
            <a:prstTxWarp prst="textNoShape">
              <a:avLst/>
            </a:prstTxWarp>
          </a:bodyPr>
          <a:lstStyle/>
          <a:p>
            <a:pPr algn="ctr"/>
            <a:r>
              <a:rPr lang="en-US" altLang="zh-CN" b="1" dirty="0" smtClean="0">
                <a:solidFill>
                  <a:schemeClr val="bg1"/>
                </a:solidFill>
                <a:effectLst>
                  <a:outerShdw blurRad="38100" dist="38100" dir="2700000" algn="tl">
                    <a:srgbClr val="000000">
                      <a:alpha val="43137"/>
                    </a:srgbClr>
                  </a:outerShdw>
                </a:effectLst>
                <a:latin typeface="Arial" charset="0"/>
                <a:ea typeface="黑体" pitchFamily="2" charset="-122"/>
              </a:rPr>
              <a:t>Compare</a:t>
            </a:r>
          </a:p>
        </p:txBody>
      </p:sp>
      <p:cxnSp>
        <p:nvCxnSpPr>
          <p:cNvPr id="184" name="肘形连接符 183"/>
          <p:cNvCxnSpPr/>
          <p:nvPr/>
        </p:nvCxnSpPr>
        <p:spPr bwMode="auto">
          <a:xfrm rot="5400000" flipH="1" flipV="1">
            <a:off x="8453285" y="3048137"/>
            <a:ext cx="239461" cy="229631"/>
          </a:xfrm>
          <a:prstGeom prst="bentConnector3">
            <a:avLst>
              <a:gd name="adj1" fmla="val 2268"/>
            </a:avLst>
          </a:prstGeom>
          <a:solidFill>
            <a:schemeClr val="bg1"/>
          </a:solidFill>
          <a:ln w="38100" cap="flat" cmpd="sng" algn="ctr">
            <a:solidFill>
              <a:srgbClr val="FF0000"/>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50" name="矩形 49"/>
          <p:cNvSpPr/>
          <p:nvPr/>
        </p:nvSpPr>
        <p:spPr>
          <a:xfrm>
            <a:off x="4862475" y="6004915"/>
            <a:ext cx="4262399" cy="707886"/>
          </a:xfrm>
          <a:prstGeom prst="rect">
            <a:avLst/>
          </a:prstGeom>
        </p:spPr>
        <p:style>
          <a:lnRef idx="1">
            <a:schemeClr val="accent5"/>
          </a:lnRef>
          <a:fillRef idx="2">
            <a:schemeClr val="accent5"/>
          </a:fillRef>
          <a:effectRef idx="1">
            <a:schemeClr val="accent5"/>
          </a:effectRef>
          <a:fontRef idx="minor">
            <a:schemeClr val="dk1"/>
          </a:fontRef>
        </p:style>
        <p:txBody>
          <a:bodyPr wrap="square">
            <a:spAutoFit/>
          </a:bodyPr>
          <a:lstStyle/>
          <a:p>
            <a:r>
              <a:rPr lang="en-GB" dirty="0">
                <a:latin typeface="Times New Roman" panose="02020603050405020304" pitchFamily="18" charset="0"/>
                <a:cs typeface="Times New Roman" panose="02020603050405020304" pitchFamily="18" charset="0"/>
              </a:rPr>
              <a:t>repetitively pick up the smallest element and put it into the right position</a:t>
            </a:r>
          </a:p>
        </p:txBody>
      </p:sp>
    </p:spTree>
    <p:extLst>
      <p:ext uri="{BB962C8B-B14F-4D97-AF65-F5344CB8AC3E}">
        <p14:creationId xmlns:p14="http://schemas.microsoft.com/office/powerpoint/2010/main" val="2824136968"/>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ctrTitle"/>
          </p:nvPr>
        </p:nvSpPr>
        <p:spPr>
          <a:xfrm>
            <a:off x="76200" y="914400"/>
            <a:ext cx="9067800" cy="1057656"/>
          </a:xfrm>
        </p:spPr>
        <p:txBody>
          <a:bodyPr/>
          <a:lstStyle/>
          <a:p>
            <a:pPr eaLnBrk="1" hangingPunct="1"/>
            <a:r>
              <a:rPr lang="en-US" altLang="zh-CN" sz="4000" dirty="0" smtClean="0">
                <a:solidFill>
                  <a:srgbClr val="FFFF00"/>
                </a:solidFill>
              </a:rPr>
              <a:t>Thank you very much!</a:t>
            </a:r>
            <a:endParaRPr lang="zh-CN" altLang="en-US" dirty="0" smtClean="0">
              <a:solidFill>
                <a:srgbClr val="FFFF00"/>
              </a:solidFill>
            </a:endParaRPr>
          </a:p>
        </p:txBody>
      </p:sp>
      <p:sp>
        <p:nvSpPr>
          <p:cNvPr id="4" name="Rectangle 2"/>
          <p:cNvSpPr txBox="1">
            <a:spLocks noChangeArrowheads="1"/>
          </p:cNvSpPr>
          <p:nvPr/>
        </p:nvSpPr>
        <p:spPr bwMode="auto">
          <a:xfrm>
            <a:off x="0" y="2243245"/>
            <a:ext cx="9144000" cy="1905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4000" b="1" i="0" u="none" strike="noStrike" kern="0" cap="none" spc="0" normalizeH="0" baseline="0" noProof="0" dirty="0" smtClean="0">
              <a:ln>
                <a:noFill/>
              </a:ln>
              <a:solidFill>
                <a:srgbClr val="FFFF00"/>
              </a:solidFill>
              <a:effectLst>
                <a:outerShdw blurRad="38100" dist="38100" dir="2700000" algn="tl">
                  <a:srgbClr val="000000">
                    <a:alpha val="43137"/>
                  </a:srgbClr>
                </a:outerShdw>
              </a:effectLst>
              <a:uLnTx/>
              <a:uFillTx/>
              <a:latin typeface="+mn-lt"/>
              <a:ea typeface="+mj-ea"/>
              <a:cs typeface="+mj-cs"/>
            </a:endParaRPr>
          </a:p>
        </p:txBody>
      </p:sp>
      <p:pic>
        <p:nvPicPr>
          <p:cNvPr id="6" name="Bubble">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rotWithShape="1">
          <a:blip r:embed="rId11" cstate="print"/>
          <a:srcRect t="3322"/>
          <a:stretch/>
        </p:blipFill>
        <p:spPr>
          <a:xfrm>
            <a:off x="4572000" y="1905000"/>
            <a:ext cx="4077622" cy="2217463"/>
          </a:xfrm>
          <a:prstGeom prst="rect">
            <a:avLst/>
          </a:prstGeom>
        </p:spPr>
      </p:pic>
      <p:pic>
        <p:nvPicPr>
          <p:cNvPr id="7" name="selectionSort">
            <a:hlinkClick r:id="" action="ppaction://media"/>
          </p:cNvPr>
          <p:cNvPicPr>
            <a:picLocks noChangeAspect="1"/>
          </p:cNvPicPr>
          <p:nvPr>
            <a:videoFile r:link="rId4"/>
            <p:extLst>
              <p:ext uri="{DAA4B4D4-6D71-4841-9C94-3DE7FCFB9230}">
                <p14:media xmlns:p14="http://schemas.microsoft.com/office/powerpoint/2010/main" r:embed="rId3"/>
              </p:ext>
            </p:extLst>
          </p:nvPr>
        </p:nvPicPr>
        <p:blipFill rotWithShape="1">
          <a:blip r:embed="rId12" cstate="print"/>
          <a:srcRect t="3336"/>
          <a:stretch/>
        </p:blipFill>
        <p:spPr>
          <a:xfrm>
            <a:off x="293756" y="1930400"/>
            <a:ext cx="4060689" cy="2207937"/>
          </a:xfrm>
          <a:prstGeom prst="rect">
            <a:avLst/>
          </a:prstGeom>
        </p:spPr>
      </p:pic>
      <p:pic>
        <p:nvPicPr>
          <p:cNvPr id="8" name="insertion">
            <a:hlinkClick r:id="" action="ppaction://media"/>
          </p:cNvPr>
          <p:cNvPicPr>
            <a:picLocks noChangeAspect="1"/>
          </p:cNvPicPr>
          <p:nvPr>
            <a:videoFile r:link="rId5"/>
            <p:extLst>
              <p:ext uri="{DAA4B4D4-6D71-4841-9C94-3DE7FCFB9230}">
                <p14:media xmlns:p14="http://schemas.microsoft.com/office/powerpoint/2010/main" r:embed="rId6">
                  <p14:trim st="831"/>
                </p14:media>
              </p:ext>
            </p:extLst>
          </p:nvPr>
        </p:nvPicPr>
        <p:blipFill rotWithShape="1">
          <a:blip r:embed="rId13" cstate="print"/>
          <a:srcRect t="3566"/>
          <a:stretch/>
        </p:blipFill>
        <p:spPr>
          <a:xfrm>
            <a:off x="293756" y="4383744"/>
            <a:ext cx="4081670" cy="2214066"/>
          </a:xfrm>
          <a:prstGeom prst="rect">
            <a:avLst/>
          </a:prstGeom>
        </p:spPr>
      </p:pic>
      <p:pic>
        <p:nvPicPr>
          <p:cNvPr id="10" name="Merge Sort (1)">
            <a:hlinkClick r:id="" action="ppaction://media"/>
          </p:cNvPr>
          <p:cNvPicPr>
            <a:picLocks noChangeAspect="1"/>
          </p:cNvPicPr>
          <p:nvPr>
            <a:videoFile r:link="rId8"/>
            <p:extLst>
              <p:ext uri="{DAA4B4D4-6D71-4841-9C94-3DE7FCFB9230}">
                <p14:media xmlns:p14="http://schemas.microsoft.com/office/powerpoint/2010/main" r:embed="rId7"/>
              </p:ext>
            </p:extLst>
          </p:nvPr>
        </p:nvPicPr>
        <p:blipFill>
          <a:blip r:embed="rId14"/>
          <a:stretch>
            <a:fillRect/>
          </a:stretch>
        </p:blipFill>
        <p:spPr>
          <a:xfrm>
            <a:off x="4565073" y="4393651"/>
            <a:ext cx="4084549" cy="2297559"/>
          </a:xfrm>
          <a:prstGeom prst="rect">
            <a:avLst/>
          </a:prstGeom>
        </p:spPr>
      </p:pic>
    </p:spTree>
    <p:extLst>
      <p:ext uri="{BB962C8B-B14F-4D97-AF65-F5344CB8AC3E}">
        <p14:creationId xmlns:p14="http://schemas.microsoft.com/office/powerpoint/2010/main" val="26741516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8295" fill="hold"/>
                                        <p:tgtEl>
                                          <p:spTgt spid="8"/>
                                        </p:tgtEl>
                                      </p:cBhvr>
                                    </p:cmd>
                                  </p:childTnLst>
                                </p:cTn>
                              </p:par>
                              <p:par>
                                <p:cTn id="7" presetID="1" presetClass="mediacall" presetSubtype="0" fill="hold" nodeType="withEffect">
                                  <p:stCondLst>
                                    <p:cond delay="0"/>
                                  </p:stCondLst>
                                  <p:childTnLst>
                                    <p:cmd type="call" cmd="playFrom(0.0)">
                                      <p:cBhvr>
                                        <p:cTn id="8" dur="10210" fill="hold"/>
                                        <p:tgtEl>
                                          <p:spTgt spid="7"/>
                                        </p:tgtEl>
                                      </p:cBhvr>
                                    </p:cmd>
                                  </p:childTnLst>
                                </p:cTn>
                              </p:par>
                              <p:par>
                                <p:cTn id="9" presetID="1" presetClass="mediacall" presetSubtype="0" fill="hold" nodeType="withEffect">
                                  <p:stCondLst>
                                    <p:cond delay="0"/>
                                  </p:stCondLst>
                                  <p:childTnLst>
                                    <p:cmd type="call" cmd="playFrom(0.0)">
                                      <p:cBhvr>
                                        <p:cTn id="10" dur="18011" fill="hold"/>
                                        <p:tgtEl>
                                          <p:spTgt spid="6"/>
                                        </p:tgtEl>
                                      </p:cBhvr>
                                    </p:cmd>
                                  </p:childTnLst>
                                </p:cTn>
                              </p:par>
                            </p:childTnLst>
                          </p:cTn>
                        </p:par>
                        <p:par>
                          <p:cTn id="11" fill="hold">
                            <p:stCondLst>
                              <p:cond delay="28295"/>
                            </p:stCondLst>
                            <p:childTnLst>
                              <p:par>
                                <p:cTn id="12" presetID="1" presetClass="mediacall" presetSubtype="0" fill="hold" nodeType="afterEffect">
                                  <p:stCondLst>
                                    <p:cond delay="0"/>
                                  </p:stCondLst>
                                  <p:childTnLst>
                                    <p:cmd type="call" cmd="playFrom(0.0)">
                                      <p:cBhvr>
                                        <p:cTn id="13" dur="66408" fill="hold"/>
                                        <p:tgtEl>
                                          <p:spTgt spid="10"/>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14" restart="whenNotActive" fill="hold" evtFilter="cancelBubble" nodeType="interactiveSeq">
                <p:stCondLst>
                  <p:cond evt="onClick" delay="0">
                    <p:tgtEl>
                      <p:spTgt spid="8"/>
                    </p:tgtEl>
                  </p:cond>
                </p:stCondLst>
                <p:endSync evt="end" delay="0">
                  <p:rtn val="all"/>
                </p:endSync>
                <p:childTnLst>
                  <p:par>
                    <p:cTn id="15" fill="hold">
                      <p:stCondLst>
                        <p:cond delay="0"/>
                      </p:stCondLst>
                      <p:childTnLst>
                        <p:par>
                          <p:cTn id="16" fill="hold">
                            <p:stCondLst>
                              <p:cond delay="0"/>
                            </p:stCondLst>
                            <p:childTnLst>
                              <p:par>
                                <p:cTn id="17" presetID="2" presetClass="mediacall" presetSubtype="0" fill="hold" nodeType="clickEffect">
                                  <p:stCondLst>
                                    <p:cond delay="0"/>
                                  </p:stCondLst>
                                  <p:childTnLst>
                                    <p:cmd type="call" cmd="togglePause">
                                      <p:cBhvr>
                                        <p:cTn id="18" dur="1" fill="hold"/>
                                        <p:tgtEl>
                                          <p:spTgt spid="8"/>
                                        </p:tgtEl>
                                      </p:cBhvr>
                                    </p:cmd>
                                  </p:childTnLst>
                                </p:cTn>
                              </p:par>
                            </p:childTnLst>
                          </p:cTn>
                        </p:par>
                      </p:childTnLst>
                    </p:cTn>
                  </p:par>
                </p:childTnLst>
              </p:cTn>
              <p:nextCondLst>
                <p:cond evt="onClick" delay="0">
                  <p:tgtEl>
                    <p:spTgt spid="8"/>
                  </p:tgtEl>
                </p:cond>
              </p:nextCondLst>
            </p:seq>
            <p:seq concurrent="1" nextAc="seek">
              <p:cTn id="19" restart="whenNotActive" fill="hold" evtFilter="cancelBubble" nodeType="interactiveSeq">
                <p:stCondLst>
                  <p:cond evt="onClick" delay="0">
                    <p:tgtEl>
                      <p:spTgt spid="7"/>
                    </p:tgtEl>
                  </p:cond>
                </p:stCondLst>
                <p:endSync evt="end" delay="0">
                  <p:rtn val="all"/>
                </p:endSync>
                <p:childTnLst>
                  <p:par>
                    <p:cTn id="20" fill="hold">
                      <p:stCondLst>
                        <p:cond delay="0"/>
                      </p:stCondLst>
                      <p:childTnLst>
                        <p:par>
                          <p:cTn id="21" fill="hold">
                            <p:stCondLst>
                              <p:cond delay="0"/>
                            </p:stCondLst>
                            <p:childTnLst>
                              <p:par>
                                <p:cTn id="22" presetID="2" presetClass="mediacall" presetSubtype="0" fill="hold" nodeType="clickEffect">
                                  <p:stCondLst>
                                    <p:cond delay="0"/>
                                  </p:stCondLst>
                                  <p:childTnLst>
                                    <p:cmd type="call" cmd="togglePause">
                                      <p:cBhvr>
                                        <p:cTn id="23" dur="1" fill="hold"/>
                                        <p:tgtEl>
                                          <p:spTgt spid="7"/>
                                        </p:tgtEl>
                                      </p:cBhvr>
                                    </p:cmd>
                                  </p:childTnLst>
                                </p:cTn>
                              </p:par>
                            </p:childTnLst>
                          </p:cTn>
                        </p:par>
                      </p:childTnLst>
                    </p:cTn>
                  </p:par>
                </p:childTnLst>
              </p:cTn>
              <p:nextCondLst>
                <p:cond evt="onClick" delay="0">
                  <p:tgtEl>
                    <p:spTgt spid="7"/>
                  </p:tgtEl>
                </p:cond>
              </p:nextCondLst>
            </p:seq>
            <p:seq concurrent="1" nextAc="seek">
              <p:cTn id="24" restart="whenNotActive" fill="hold" evtFilter="cancelBubble" nodeType="interactiveSeq">
                <p:stCondLst>
                  <p:cond evt="onClick" delay="0">
                    <p:tgtEl>
                      <p:spTgt spid="6"/>
                    </p:tgtEl>
                  </p:cond>
                </p:stCondLst>
                <p:endSync evt="end" delay="0">
                  <p:rtn val="all"/>
                </p:endSync>
                <p:childTnLst>
                  <p:par>
                    <p:cTn id="25" fill="hold">
                      <p:stCondLst>
                        <p:cond delay="0"/>
                      </p:stCondLst>
                      <p:childTnLst>
                        <p:par>
                          <p:cTn id="26" fill="hold">
                            <p:stCondLst>
                              <p:cond delay="0"/>
                            </p:stCondLst>
                            <p:childTnLst>
                              <p:par>
                                <p:cTn id="27" presetID="2" presetClass="mediacall" presetSubtype="0" fill="hold" nodeType="clickEffect">
                                  <p:stCondLst>
                                    <p:cond delay="0"/>
                                  </p:stCondLst>
                                  <p:childTnLst>
                                    <p:cmd type="call" cmd="togglePause">
                                      <p:cBhvr>
                                        <p:cTn id="28" dur="1" fill="hold"/>
                                        <p:tgtEl>
                                          <p:spTgt spid="6"/>
                                        </p:tgtEl>
                                      </p:cBhvr>
                                    </p:cmd>
                                  </p:childTnLst>
                                </p:cTn>
                              </p:par>
                            </p:childTnLst>
                          </p:cTn>
                        </p:par>
                      </p:childTnLst>
                    </p:cTn>
                  </p:par>
                </p:childTnLst>
              </p:cTn>
              <p:nextCondLst>
                <p:cond evt="onClick" delay="0">
                  <p:tgtEl>
                    <p:spTgt spid="6"/>
                  </p:tgtEl>
                </p:cond>
              </p:nextCondLst>
            </p:seq>
            <p:video>
              <p:cMediaNode vol="80000">
                <p:cTn id="29" repeatCount="indefinite" fill="hold" display="0">
                  <p:stCondLst>
                    <p:cond delay="indefinite"/>
                  </p:stCondLst>
                </p:cTn>
                <p:tgtEl>
                  <p:spTgt spid="8"/>
                </p:tgtEl>
              </p:cMediaNode>
            </p:video>
            <p:video>
              <p:cMediaNode vol="80000">
                <p:cTn id="30" repeatCount="indefinite" fill="hold" display="0">
                  <p:stCondLst>
                    <p:cond delay="indefinite"/>
                  </p:stCondLst>
                </p:cTn>
                <p:tgtEl>
                  <p:spTgt spid="7"/>
                </p:tgtEl>
              </p:cMediaNode>
            </p:video>
            <p:video>
              <p:cMediaNode vol="80000">
                <p:cTn id="31" repeatCount="indefinite" fill="hold" display="0">
                  <p:stCondLst>
                    <p:cond delay="indefinite"/>
                  </p:stCondLst>
                </p:cTn>
                <p:tgtEl>
                  <p:spTgt spid="6"/>
                </p:tgtEl>
              </p:cMediaNode>
            </p:video>
            <p:video>
              <p:cMediaNode vol="80000">
                <p:cTn id="32" repeatCount="indefinite" fill="hold" display="0">
                  <p:stCondLst>
                    <p:cond delay="indefinite"/>
                  </p:stCondLst>
                </p:cTn>
                <p:tgtEl>
                  <p:spTgt spid="10"/>
                </p:tgtEl>
              </p:cMediaNode>
            </p:video>
            <p:seq concurrent="1" nextAc="seek">
              <p:cTn id="33" restart="whenNotActive" fill="hold" evtFilter="cancelBubble" nodeType="interactiveSeq">
                <p:stCondLst>
                  <p:cond evt="onClick" delay="0">
                    <p:tgtEl>
                      <p:spTgt spid="10"/>
                    </p:tgtEl>
                  </p:cond>
                </p:stCondLst>
                <p:endSync evt="end" delay="0">
                  <p:rtn val="all"/>
                </p:endSync>
                <p:childTnLst>
                  <p:par>
                    <p:cTn id="34" fill="hold">
                      <p:stCondLst>
                        <p:cond delay="0"/>
                      </p:stCondLst>
                      <p:childTnLst>
                        <p:par>
                          <p:cTn id="35" fill="hold">
                            <p:stCondLst>
                              <p:cond delay="0"/>
                            </p:stCondLst>
                            <p:childTnLst>
                              <p:par>
                                <p:cTn id="36" presetID="2" presetClass="mediacall" presetSubtype="0" fill="hold" nodeType="clickEffect">
                                  <p:stCondLst>
                                    <p:cond delay="0"/>
                                  </p:stCondLst>
                                  <p:childTnLst>
                                    <p:cmd type="call" cmd="togglePause">
                                      <p:cBhvr>
                                        <p:cTn id="37" dur="1" fill="hold"/>
                                        <p:tgtEl>
                                          <p:spTgt spid="10"/>
                                        </p:tgtEl>
                                      </p:cBhvr>
                                    </p:cmd>
                                  </p:childTnLst>
                                </p:cTn>
                              </p:par>
                            </p:childTnLst>
                          </p:cTn>
                        </p:par>
                      </p:childTnLst>
                    </p:cTn>
                  </p:par>
                </p:childTnLst>
              </p:cTn>
              <p:nextCondLst>
                <p:cond evt="onClick" delay="0">
                  <p:tgtEl>
                    <p:spTgt spid="10"/>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err="1" smtClean="0"/>
              <a:t>CompSci</a:t>
            </a:r>
            <a:r>
              <a:rPr lang="en-US" dirty="0" smtClean="0"/>
              <a:t> Guide</a:t>
            </a:r>
            <a:endParaRPr lang="en-GB" dirty="0"/>
          </a:p>
        </p:txBody>
      </p:sp>
      <p:pic>
        <p:nvPicPr>
          <p:cNvPr id="5" name="图片 4"/>
          <p:cNvPicPr>
            <a:picLocks noChangeAspect="1"/>
          </p:cNvPicPr>
          <p:nvPr/>
        </p:nvPicPr>
        <p:blipFill>
          <a:blip r:embed="rId3"/>
          <a:stretch>
            <a:fillRect/>
          </a:stretch>
        </p:blipFill>
        <p:spPr>
          <a:xfrm>
            <a:off x="6927" y="1676400"/>
            <a:ext cx="9029700" cy="1231322"/>
          </a:xfrm>
          <a:prstGeom prst="rect">
            <a:avLst/>
          </a:prstGeom>
        </p:spPr>
      </p:pic>
    </p:spTree>
    <p:extLst>
      <p:ext uri="{BB962C8B-B14F-4D97-AF65-F5344CB8AC3E}">
        <p14:creationId xmlns:p14="http://schemas.microsoft.com/office/powerpoint/2010/main" val="132141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2" name="Picture 3" descr="http://upload.wikimedia.org/wikipedia/commons/c/c8/Bubble-sort-example-300px.gif"/>
          <p:cNvPicPr>
            <a:picLocks noChangeAspect="1" noChangeArrowheads="1" noCrop="1"/>
          </p:cNvPicPr>
          <p:nvPr/>
        </p:nvPicPr>
        <p:blipFill>
          <a:blip r:embed="rId3" cstate="print"/>
          <a:srcRect/>
          <a:stretch>
            <a:fillRect/>
          </a:stretch>
        </p:blipFill>
        <p:spPr bwMode="auto">
          <a:xfrm>
            <a:off x="762000" y="1390650"/>
            <a:ext cx="2857500" cy="1714500"/>
          </a:xfrm>
          <a:prstGeom prst="rect">
            <a:avLst/>
          </a:prstGeom>
          <a:noFill/>
        </p:spPr>
      </p:pic>
      <p:sp>
        <p:nvSpPr>
          <p:cNvPr id="2" name="标题 1"/>
          <p:cNvSpPr>
            <a:spLocks noGrp="1"/>
          </p:cNvSpPr>
          <p:nvPr>
            <p:ph type="title"/>
          </p:nvPr>
        </p:nvSpPr>
        <p:spPr>
          <a:xfrm>
            <a:off x="1447800" y="274638"/>
            <a:ext cx="7696200" cy="1096962"/>
          </a:xfrm>
        </p:spPr>
        <p:txBody>
          <a:bodyPr/>
          <a:lstStyle/>
          <a:p>
            <a:r>
              <a:rPr lang="en-US" altLang="zh-CN" dirty="0" smtClean="0">
                <a:solidFill>
                  <a:prstClr val="white"/>
                </a:solidFill>
              </a:rPr>
              <a:t>3 Basic Algorithms: Bubble</a:t>
            </a:r>
            <a:endParaRPr lang="en-US" altLang="zh-CN" dirty="0">
              <a:solidFill>
                <a:prstClr val="white"/>
              </a:solidFill>
            </a:endParaRPr>
          </a:p>
        </p:txBody>
      </p:sp>
      <p:sp>
        <p:nvSpPr>
          <p:cNvPr id="31" name="矩形 30"/>
          <p:cNvSpPr/>
          <p:nvPr/>
        </p:nvSpPr>
        <p:spPr>
          <a:xfrm>
            <a:off x="4572000" y="1752600"/>
            <a:ext cx="4552874" cy="3908762"/>
          </a:xfrm>
          <a:prstGeom prst="rect">
            <a:avLst/>
          </a:prstGeom>
        </p:spPr>
        <p:style>
          <a:lnRef idx="2">
            <a:schemeClr val="accent3"/>
          </a:lnRef>
          <a:fillRef idx="1">
            <a:schemeClr val="lt1"/>
          </a:fillRef>
          <a:effectRef idx="0">
            <a:schemeClr val="accent3"/>
          </a:effectRef>
          <a:fontRef idx="minor">
            <a:schemeClr val="dk1"/>
          </a:fontRef>
        </p:style>
        <p:txBody>
          <a:bodyPr wrap="square">
            <a:spAutoFit/>
          </a:bodyPr>
          <a:lstStyle/>
          <a:p>
            <a:pPr defTabSz="540000">
              <a:spcBef>
                <a:spcPts val="600"/>
              </a:spcBef>
            </a:pPr>
            <a:r>
              <a:rPr lang="en-US" sz="1800" dirty="0" smtClean="0"/>
              <a:t>// </a:t>
            </a:r>
            <a:r>
              <a:rPr lang="en-US" sz="1800" dirty="0" err="1" smtClean="0"/>
              <a:t>Arr</a:t>
            </a:r>
            <a:r>
              <a:rPr lang="en-US" sz="1800" dirty="0" smtClean="0"/>
              <a:t>: </a:t>
            </a:r>
            <a:r>
              <a:rPr lang="en-GB" sz="1800" dirty="0" smtClean="0"/>
              <a:t>An </a:t>
            </a:r>
            <a:r>
              <a:rPr lang="en-GB" sz="1800" dirty="0"/>
              <a:t>Array which is one-based</a:t>
            </a:r>
          </a:p>
          <a:p>
            <a:pPr defTabSz="540000">
              <a:spcBef>
                <a:spcPts val="600"/>
              </a:spcBef>
            </a:pPr>
            <a:r>
              <a:rPr lang="en-GB" sz="1800" dirty="0"/>
              <a:t>N = </a:t>
            </a:r>
            <a:r>
              <a:rPr lang="en-GB" sz="1800" dirty="0" smtClean="0"/>
              <a:t>LENGTH(</a:t>
            </a:r>
            <a:r>
              <a:rPr lang="en-GB" sz="1800" dirty="0" err="1"/>
              <a:t>Arr</a:t>
            </a:r>
            <a:r>
              <a:rPr lang="en-GB" sz="1800" dirty="0" smtClean="0"/>
              <a:t>)</a:t>
            </a:r>
            <a:endParaRPr lang="en-GB" sz="1800" dirty="0"/>
          </a:p>
          <a:p>
            <a:pPr defTabSz="540000">
              <a:spcBef>
                <a:spcPts val="600"/>
              </a:spcBef>
            </a:pPr>
            <a:r>
              <a:rPr lang="en-GB" sz="1800" b="1" dirty="0">
                <a:solidFill>
                  <a:srgbClr val="3366FF"/>
                </a:solidFill>
              </a:rPr>
              <a:t>FOR</a:t>
            </a:r>
            <a:r>
              <a:rPr lang="en-GB" sz="1800" dirty="0"/>
              <a:t> </a:t>
            </a:r>
            <a:r>
              <a:rPr lang="en-GB" sz="1800" dirty="0" err="1"/>
              <a:t>i</a:t>
            </a:r>
            <a:r>
              <a:rPr lang="en-GB" sz="1800" dirty="0"/>
              <a:t> = 1 </a:t>
            </a:r>
            <a:r>
              <a:rPr lang="en-GB" sz="1800" b="1" dirty="0">
                <a:solidFill>
                  <a:srgbClr val="3366FF"/>
                </a:solidFill>
              </a:rPr>
              <a:t>TO</a:t>
            </a:r>
            <a:r>
              <a:rPr lang="en-GB" sz="1800" dirty="0">
                <a:solidFill>
                  <a:srgbClr val="3366FF"/>
                </a:solidFill>
              </a:rPr>
              <a:t> </a:t>
            </a:r>
            <a:r>
              <a:rPr lang="en-GB" sz="1800" dirty="0"/>
              <a:t>N-1</a:t>
            </a:r>
          </a:p>
          <a:p>
            <a:pPr defTabSz="540000">
              <a:spcBef>
                <a:spcPts val="600"/>
              </a:spcBef>
            </a:pPr>
            <a:r>
              <a:rPr lang="en-GB" sz="1800" dirty="0"/>
              <a:t>	</a:t>
            </a:r>
            <a:r>
              <a:rPr lang="en-GB" sz="1800" b="1" dirty="0">
                <a:solidFill>
                  <a:srgbClr val="3366FF"/>
                </a:solidFill>
              </a:rPr>
              <a:t>FOR</a:t>
            </a:r>
            <a:r>
              <a:rPr lang="en-GB" sz="1800" dirty="0"/>
              <a:t> j = 1 </a:t>
            </a:r>
            <a:r>
              <a:rPr lang="en-GB" sz="1800" b="1" dirty="0">
                <a:solidFill>
                  <a:srgbClr val="3366FF"/>
                </a:solidFill>
              </a:rPr>
              <a:t>To</a:t>
            </a:r>
            <a:r>
              <a:rPr lang="en-GB" sz="1800" dirty="0"/>
              <a:t> </a:t>
            </a:r>
            <a:r>
              <a:rPr lang="en-GB" sz="1800" dirty="0" smtClean="0"/>
              <a:t>N-</a:t>
            </a:r>
            <a:r>
              <a:rPr lang="en-GB" sz="1800" dirty="0" err="1" smtClean="0"/>
              <a:t>i</a:t>
            </a:r>
            <a:endParaRPr lang="en-GB" sz="1800" dirty="0"/>
          </a:p>
          <a:p>
            <a:pPr defTabSz="540000">
              <a:spcBef>
                <a:spcPts val="600"/>
              </a:spcBef>
            </a:pPr>
            <a:r>
              <a:rPr lang="en-GB" sz="1800" dirty="0"/>
              <a:t>		</a:t>
            </a:r>
            <a:r>
              <a:rPr lang="en-GB" sz="1800" b="1" dirty="0">
                <a:solidFill>
                  <a:srgbClr val="3366FF"/>
                </a:solidFill>
              </a:rPr>
              <a:t>IF</a:t>
            </a:r>
            <a:r>
              <a:rPr lang="en-GB" sz="1800" dirty="0"/>
              <a:t> </a:t>
            </a:r>
            <a:r>
              <a:rPr lang="en-GB" sz="1800" dirty="0" err="1"/>
              <a:t>Arr</a:t>
            </a:r>
            <a:r>
              <a:rPr lang="en-GB" sz="1800" dirty="0"/>
              <a:t> </a:t>
            </a:r>
            <a:r>
              <a:rPr lang="en-GB" sz="1800" dirty="0" smtClean="0"/>
              <a:t>[</a:t>
            </a:r>
            <a:r>
              <a:rPr lang="en-GB" sz="1800" dirty="0"/>
              <a:t>j] &gt; </a:t>
            </a:r>
            <a:r>
              <a:rPr lang="en-GB" sz="1800" dirty="0" err="1"/>
              <a:t>Arr</a:t>
            </a:r>
            <a:r>
              <a:rPr lang="en-GB" sz="1800" dirty="0"/>
              <a:t> </a:t>
            </a:r>
            <a:r>
              <a:rPr lang="en-GB" sz="1800" dirty="0" smtClean="0"/>
              <a:t>[</a:t>
            </a:r>
            <a:r>
              <a:rPr lang="en-GB" sz="1800" dirty="0"/>
              <a:t>j+1]</a:t>
            </a:r>
          </a:p>
          <a:p>
            <a:pPr defTabSz="540000">
              <a:spcBef>
                <a:spcPts val="600"/>
              </a:spcBef>
            </a:pPr>
            <a:r>
              <a:rPr lang="en-GB" sz="1800" dirty="0"/>
              <a:t>			Temp = </a:t>
            </a:r>
            <a:r>
              <a:rPr lang="en-GB" sz="1800" dirty="0" err="1"/>
              <a:t>Arr</a:t>
            </a:r>
            <a:r>
              <a:rPr lang="en-GB" sz="1800" dirty="0"/>
              <a:t> </a:t>
            </a:r>
            <a:r>
              <a:rPr lang="en-GB" sz="1800" dirty="0" smtClean="0"/>
              <a:t>[</a:t>
            </a:r>
            <a:r>
              <a:rPr lang="en-GB" sz="1800" dirty="0"/>
              <a:t>j]</a:t>
            </a:r>
          </a:p>
          <a:p>
            <a:pPr defTabSz="540000">
              <a:spcBef>
                <a:spcPts val="600"/>
              </a:spcBef>
            </a:pPr>
            <a:r>
              <a:rPr lang="en-GB" sz="1800" dirty="0"/>
              <a:t>			</a:t>
            </a:r>
            <a:r>
              <a:rPr lang="en-GB" sz="1800" dirty="0" err="1"/>
              <a:t>Arr</a:t>
            </a:r>
            <a:r>
              <a:rPr lang="en-GB" sz="1800" dirty="0"/>
              <a:t> </a:t>
            </a:r>
            <a:r>
              <a:rPr lang="en-GB" sz="1800" dirty="0" smtClean="0"/>
              <a:t>[</a:t>
            </a:r>
            <a:r>
              <a:rPr lang="en-GB" sz="1800" dirty="0"/>
              <a:t>j] = </a:t>
            </a:r>
            <a:r>
              <a:rPr lang="en-GB" sz="1800" dirty="0" err="1"/>
              <a:t>Arr</a:t>
            </a:r>
            <a:r>
              <a:rPr lang="en-GB" sz="1800" dirty="0"/>
              <a:t> </a:t>
            </a:r>
            <a:r>
              <a:rPr lang="en-GB" sz="1800" dirty="0" smtClean="0"/>
              <a:t>[</a:t>
            </a:r>
            <a:r>
              <a:rPr lang="en-GB" sz="1800" dirty="0"/>
              <a:t>j+1]</a:t>
            </a:r>
          </a:p>
          <a:p>
            <a:pPr defTabSz="540000">
              <a:spcBef>
                <a:spcPts val="600"/>
              </a:spcBef>
            </a:pPr>
            <a:r>
              <a:rPr lang="en-GB" sz="1800" dirty="0"/>
              <a:t>			</a:t>
            </a:r>
            <a:r>
              <a:rPr lang="en-GB" sz="1800" dirty="0" err="1"/>
              <a:t>Arr</a:t>
            </a:r>
            <a:r>
              <a:rPr lang="en-GB" sz="1800" dirty="0"/>
              <a:t> </a:t>
            </a:r>
            <a:r>
              <a:rPr lang="en-GB" sz="1800" dirty="0" smtClean="0"/>
              <a:t>[</a:t>
            </a:r>
            <a:r>
              <a:rPr lang="en-GB" sz="1800" dirty="0"/>
              <a:t>j+1] = Temp</a:t>
            </a:r>
          </a:p>
          <a:p>
            <a:pPr defTabSz="540000">
              <a:spcBef>
                <a:spcPts val="600"/>
              </a:spcBef>
            </a:pPr>
            <a:r>
              <a:rPr lang="en-GB" sz="1800" dirty="0"/>
              <a:t>		</a:t>
            </a:r>
            <a:r>
              <a:rPr lang="en-GB" sz="1800" b="1" dirty="0">
                <a:solidFill>
                  <a:srgbClr val="3366FF"/>
                </a:solidFill>
              </a:rPr>
              <a:t>ENDIF</a:t>
            </a:r>
          </a:p>
          <a:p>
            <a:pPr defTabSz="540000">
              <a:spcBef>
                <a:spcPts val="600"/>
              </a:spcBef>
            </a:pPr>
            <a:r>
              <a:rPr lang="en-GB" sz="1800" dirty="0"/>
              <a:t>	</a:t>
            </a:r>
            <a:r>
              <a:rPr lang="en-GB" sz="1800" b="1" dirty="0">
                <a:solidFill>
                  <a:srgbClr val="3366FF"/>
                </a:solidFill>
              </a:rPr>
              <a:t>ENDFOR</a:t>
            </a:r>
          </a:p>
          <a:p>
            <a:pPr defTabSz="540000">
              <a:spcBef>
                <a:spcPts val="600"/>
              </a:spcBef>
            </a:pPr>
            <a:r>
              <a:rPr lang="en-GB" sz="1800" b="1" dirty="0">
                <a:solidFill>
                  <a:srgbClr val="3366FF"/>
                </a:solidFill>
              </a:rPr>
              <a:t>ENDFOR</a:t>
            </a:r>
          </a:p>
        </p:txBody>
      </p:sp>
      <p:sp>
        <p:nvSpPr>
          <p:cNvPr id="77" name="右大括号 76"/>
          <p:cNvSpPr/>
          <p:nvPr/>
        </p:nvSpPr>
        <p:spPr bwMode="auto">
          <a:xfrm>
            <a:off x="7944902" y="3555684"/>
            <a:ext cx="228600" cy="948949"/>
          </a:xfrm>
          <a:prstGeom prst="rightBrace">
            <a:avLst/>
          </a:prstGeom>
          <a:solidFill>
            <a:schemeClr val="bg1"/>
          </a:solidFill>
          <a:ln w="38100" cap="flat" cmpd="sng" algn="ctr">
            <a:solidFill>
              <a:srgbClr val="FF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en-GB" sz="2000" b="0" i="0" u="none" strike="noStrike" cap="none" normalizeH="0" baseline="0" smtClean="0">
              <a:ln>
                <a:noFill/>
              </a:ln>
              <a:solidFill>
                <a:schemeClr val="tx1"/>
              </a:solidFill>
              <a:effectLst/>
              <a:latin typeface="Arial" charset="0"/>
              <a:ea typeface="黑体" pitchFamily="2" charset="-122"/>
            </a:endParaRPr>
          </a:p>
        </p:txBody>
      </p:sp>
      <p:sp>
        <p:nvSpPr>
          <p:cNvPr id="139" name="Rectangle 3"/>
          <p:cNvSpPr txBox="1">
            <a:spLocks noChangeArrowheads="1"/>
          </p:cNvSpPr>
          <p:nvPr/>
        </p:nvSpPr>
        <p:spPr bwMode="auto">
          <a:xfrm>
            <a:off x="8173502" y="3673485"/>
            <a:ext cx="951372" cy="609600"/>
          </a:xfrm>
          <a:prstGeom prst="rect">
            <a:avLst/>
          </a:prstGeom>
          <a:ln/>
          <a:extLst/>
        </p:spPr>
        <p:style>
          <a:lnRef idx="1">
            <a:schemeClr val="accent3"/>
          </a:lnRef>
          <a:fillRef idx="3">
            <a:schemeClr val="accent3"/>
          </a:fillRef>
          <a:effectRef idx="2">
            <a:schemeClr val="accent3"/>
          </a:effectRef>
          <a:fontRef idx="minor">
            <a:schemeClr val="lt1"/>
          </a:fontRef>
        </p:style>
        <p:txBody>
          <a:bodyPr vert="horz" wrap="square" lIns="91440" tIns="45720" rIns="91440" bIns="45720" numCol="1" anchor="ctr" anchorCtr="0" compatLnSpc="1">
            <a:prstTxWarp prst="textNoShape">
              <a:avLst/>
            </a:prstTxWarp>
          </a:bodyPr>
          <a:lstStyle/>
          <a:p>
            <a:pPr algn="ctr"/>
            <a:r>
              <a:rPr lang="en-US" altLang="zh-CN" b="1" dirty="0" smtClean="0">
                <a:solidFill>
                  <a:schemeClr val="bg1"/>
                </a:solidFill>
                <a:effectLst>
                  <a:outerShdw blurRad="38100" dist="38100" dir="2700000" algn="tl">
                    <a:srgbClr val="000000">
                      <a:alpha val="43137"/>
                    </a:srgbClr>
                  </a:outerShdw>
                </a:effectLst>
                <a:latin typeface="Arial" charset="0"/>
                <a:ea typeface="黑体" pitchFamily="2" charset="-122"/>
              </a:rPr>
              <a:t>Swap</a:t>
            </a:r>
          </a:p>
        </p:txBody>
      </p:sp>
      <p:sp>
        <p:nvSpPr>
          <p:cNvPr id="51" name="矩形 50"/>
          <p:cNvSpPr/>
          <p:nvPr/>
        </p:nvSpPr>
        <p:spPr>
          <a:xfrm>
            <a:off x="161929" y="2590800"/>
            <a:ext cx="675861" cy="400110"/>
          </a:xfrm>
          <a:prstGeom prst="rect">
            <a:avLst/>
          </a:prstGeom>
        </p:spPr>
        <p:txBody>
          <a:bodyPr wrap="square">
            <a:spAutoFit/>
          </a:bodyPr>
          <a:lstStyle/>
          <a:p>
            <a:r>
              <a:rPr lang="en-GB" dirty="0" err="1" smtClean="0"/>
              <a:t>i</a:t>
            </a:r>
            <a:r>
              <a:rPr lang="en-GB" dirty="0" smtClean="0"/>
              <a:t> = 1</a:t>
            </a:r>
            <a:endParaRPr lang="en-GB" dirty="0"/>
          </a:p>
        </p:txBody>
      </p:sp>
      <p:sp>
        <p:nvSpPr>
          <p:cNvPr id="57" name="矩形 56"/>
          <p:cNvSpPr/>
          <p:nvPr/>
        </p:nvSpPr>
        <p:spPr>
          <a:xfrm>
            <a:off x="946572" y="2464810"/>
            <a:ext cx="2619419" cy="400110"/>
          </a:xfrm>
          <a:prstGeom prst="rect">
            <a:avLst/>
          </a:prstGeom>
        </p:spPr>
        <p:txBody>
          <a:bodyPr wrap="square">
            <a:spAutoFit/>
          </a:bodyPr>
          <a:lstStyle/>
          <a:p>
            <a:pPr algn="dist"/>
            <a:r>
              <a:rPr lang="en-GB" dirty="0" smtClean="0">
                <a:solidFill>
                  <a:srgbClr val="000000"/>
                </a:solidFill>
                <a:latin typeface="Times New Roman" panose="02020603050405020304" pitchFamily="18" charset="0"/>
              </a:rPr>
              <a:t>6, 5, 3, 1, 8, 7, 2, 4</a:t>
            </a:r>
            <a:r>
              <a:rPr lang="en-GB" dirty="0">
                <a:solidFill>
                  <a:srgbClr val="000000"/>
                </a:solidFill>
                <a:latin typeface="Times New Roman" panose="02020603050405020304" pitchFamily="18" charset="0"/>
              </a:rPr>
              <a:t> </a:t>
            </a:r>
            <a:endParaRPr lang="en-GB" dirty="0"/>
          </a:p>
        </p:txBody>
      </p:sp>
      <p:sp>
        <p:nvSpPr>
          <p:cNvPr id="67" name="矩形 66"/>
          <p:cNvSpPr/>
          <p:nvPr/>
        </p:nvSpPr>
        <p:spPr>
          <a:xfrm>
            <a:off x="946572" y="2885713"/>
            <a:ext cx="2619419" cy="400110"/>
          </a:xfrm>
          <a:prstGeom prst="rect">
            <a:avLst/>
          </a:prstGeom>
        </p:spPr>
        <p:txBody>
          <a:bodyPr wrap="square">
            <a:spAutoFit/>
          </a:bodyPr>
          <a:lstStyle/>
          <a:p>
            <a:pPr algn="dist"/>
            <a:r>
              <a:rPr lang="en-GB" dirty="0" smtClean="0">
                <a:solidFill>
                  <a:srgbClr val="000000"/>
                </a:solidFill>
                <a:latin typeface="Times New Roman" panose="02020603050405020304" pitchFamily="18" charset="0"/>
              </a:rPr>
              <a:t>5, 3, 1, 6, 7, 2, 4, 8</a:t>
            </a:r>
            <a:r>
              <a:rPr lang="en-GB" dirty="0">
                <a:solidFill>
                  <a:srgbClr val="000000"/>
                </a:solidFill>
                <a:latin typeface="Times New Roman" panose="02020603050405020304" pitchFamily="18" charset="0"/>
              </a:rPr>
              <a:t> </a:t>
            </a:r>
            <a:endParaRPr lang="en-GB" dirty="0"/>
          </a:p>
        </p:txBody>
      </p:sp>
      <p:sp>
        <p:nvSpPr>
          <p:cNvPr id="68" name="矩形 67"/>
          <p:cNvSpPr/>
          <p:nvPr/>
        </p:nvSpPr>
        <p:spPr>
          <a:xfrm>
            <a:off x="946572" y="3306616"/>
            <a:ext cx="2619419" cy="400110"/>
          </a:xfrm>
          <a:prstGeom prst="rect">
            <a:avLst/>
          </a:prstGeom>
        </p:spPr>
        <p:txBody>
          <a:bodyPr wrap="square">
            <a:spAutoFit/>
          </a:bodyPr>
          <a:lstStyle/>
          <a:p>
            <a:pPr algn="dist"/>
            <a:r>
              <a:rPr lang="en-GB" dirty="0" smtClean="0">
                <a:solidFill>
                  <a:srgbClr val="000000"/>
                </a:solidFill>
                <a:latin typeface="Times New Roman" panose="02020603050405020304" pitchFamily="18" charset="0"/>
              </a:rPr>
              <a:t>3, 1, 5, 6, 2, 4, 7, 8</a:t>
            </a:r>
            <a:r>
              <a:rPr lang="en-GB" dirty="0">
                <a:solidFill>
                  <a:srgbClr val="000000"/>
                </a:solidFill>
                <a:latin typeface="Times New Roman" panose="02020603050405020304" pitchFamily="18" charset="0"/>
              </a:rPr>
              <a:t> </a:t>
            </a:r>
            <a:endParaRPr lang="en-GB" dirty="0"/>
          </a:p>
        </p:txBody>
      </p:sp>
      <p:sp>
        <p:nvSpPr>
          <p:cNvPr id="69" name="矩形 68"/>
          <p:cNvSpPr/>
          <p:nvPr/>
        </p:nvSpPr>
        <p:spPr>
          <a:xfrm>
            <a:off x="946572" y="3727519"/>
            <a:ext cx="2619419" cy="400110"/>
          </a:xfrm>
          <a:prstGeom prst="rect">
            <a:avLst/>
          </a:prstGeom>
        </p:spPr>
        <p:txBody>
          <a:bodyPr wrap="square">
            <a:spAutoFit/>
          </a:bodyPr>
          <a:lstStyle/>
          <a:p>
            <a:pPr algn="dist"/>
            <a:r>
              <a:rPr lang="en-GB" dirty="0" smtClean="0">
                <a:solidFill>
                  <a:srgbClr val="000000"/>
                </a:solidFill>
                <a:latin typeface="Times New Roman" panose="02020603050405020304" pitchFamily="18" charset="0"/>
              </a:rPr>
              <a:t>1, 3, 5, 2, 4, 6, 7, 8</a:t>
            </a:r>
            <a:r>
              <a:rPr lang="en-GB" dirty="0">
                <a:solidFill>
                  <a:srgbClr val="000000"/>
                </a:solidFill>
                <a:latin typeface="Times New Roman" panose="02020603050405020304" pitchFamily="18" charset="0"/>
              </a:rPr>
              <a:t> </a:t>
            </a:r>
            <a:endParaRPr lang="en-GB" dirty="0"/>
          </a:p>
        </p:txBody>
      </p:sp>
      <p:sp>
        <p:nvSpPr>
          <p:cNvPr id="70" name="矩形 69"/>
          <p:cNvSpPr/>
          <p:nvPr/>
        </p:nvSpPr>
        <p:spPr>
          <a:xfrm>
            <a:off x="946572" y="4148422"/>
            <a:ext cx="2619419" cy="400110"/>
          </a:xfrm>
          <a:prstGeom prst="rect">
            <a:avLst/>
          </a:prstGeom>
        </p:spPr>
        <p:txBody>
          <a:bodyPr wrap="square">
            <a:spAutoFit/>
          </a:bodyPr>
          <a:lstStyle/>
          <a:p>
            <a:pPr algn="dist"/>
            <a:r>
              <a:rPr lang="en-GB" dirty="0" smtClean="0">
                <a:solidFill>
                  <a:srgbClr val="000000"/>
                </a:solidFill>
                <a:latin typeface="Times New Roman" panose="02020603050405020304" pitchFamily="18" charset="0"/>
              </a:rPr>
              <a:t>1, 3, 2, 4, 5, 6, 7, 8</a:t>
            </a:r>
            <a:r>
              <a:rPr lang="en-GB" dirty="0">
                <a:solidFill>
                  <a:srgbClr val="000000"/>
                </a:solidFill>
                <a:latin typeface="Times New Roman" panose="02020603050405020304" pitchFamily="18" charset="0"/>
              </a:rPr>
              <a:t> </a:t>
            </a:r>
            <a:endParaRPr lang="en-GB" dirty="0"/>
          </a:p>
        </p:txBody>
      </p:sp>
      <p:sp>
        <p:nvSpPr>
          <p:cNvPr id="72" name="矩形 71"/>
          <p:cNvSpPr/>
          <p:nvPr/>
        </p:nvSpPr>
        <p:spPr>
          <a:xfrm>
            <a:off x="946572" y="4569325"/>
            <a:ext cx="2619419" cy="400110"/>
          </a:xfrm>
          <a:prstGeom prst="rect">
            <a:avLst/>
          </a:prstGeom>
        </p:spPr>
        <p:txBody>
          <a:bodyPr wrap="square">
            <a:spAutoFit/>
          </a:bodyPr>
          <a:lstStyle/>
          <a:p>
            <a:pPr algn="dist"/>
            <a:r>
              <a:rPr lang="en-GB" dirty="0" smtClean="0">
                <a:solidFill>
                  <a:srgbClr val="000000"/>
                </a:solidFill>
                <a:latin typeface="Times New Roman" panose="02020603050405020304" pitchFamily="18" charset="0"/>
              </a:rPr>
              <a:t>1, 2, 3, 4, 5, 6, 7, 8</a:t>
            </a:r>
            <a:r>
              <a:rPr lang="en-GB" dirty="0">
                <a:solidFill>
                  <a:srgbClr val="000000"/>
                </a:solidFill>
                <a:latin typeface="Times New Roman" panose="02020603050405020304" pitchFamily="18" charset="0"/>
              </a:rPr>
              <a:t> </a:t>
            </a:r>
            <a:endParaRPr lang="en-GB" dirty="0"/>
          </a:p>
        </p:txBody>
      </p:sp>
      <p:sp>
        <p:nvSpPr>
          <p:cNvPr id="73" name="矩形 72"/>
          <p:cNvSpPr/>
          <p:nvPr/>
        </p:nvSpPr>
        <p:spPr>
          <a:xfrm>
            <a:off x="946572" y="4990228"/>
            <a:ext cx="2619419" cy="400110"/>
          </a:xfrm>
          <a:prstGeom prst="rect">
            <a:avLst/>
          </a:prstGeom>
        </p:spPr>
        <p:txBody>
          <a:bodyPr wrap="square">
            <a:spAutoFit/>
          </a:bodyPr>
          <a:lstStyle/>
          <a:p>
            <a:pPr algn="dist"/>
            <a:r>
              <a:rPr lang="en-GB" dirty="0" smtClean="0">
                <a:solidFill>
                  <a:srgbClr val="000000"/>
                </a:solidFill>
                <a:latin typeface="Times New Roman" panose="02020603050405020304" pitchFamily="18" charset="0"/>
              </a:rPr>
              <a:t>1, 2, 3, 4, 5, 6, 7, 8</a:t>
            </a:r>
            <a:r>
              <a:rPr lang="en-GB" dirty="0">
                <a:solidFill>
                  <a:srgbClr val="000000"/>
                </a:solidFill>
                <a:latin typeface="Times New Roman" panose="02020603050405020304" pitchFamily="18" charset="0"/>
              </a:rPr>
              <a:t> </a:t>
            </a:r>
            <a:endParaRPr lang="en-GB" dirty="0"/>
          </a:p>
        </p:txBody>
      </p:sp>
      <p:sp>
        <p:nvSpPr>
          <p:cNvPr id="74" name="矩形 73"/>
          <p:cNvSpPr/>
          <p:nvPr/>
        </p:nvSpPr>
        <p:spPr>
          <a:xfrm>
            <a:off x="946572" y="5411134"/>
            <a:ext cx="2619419" cy="400110"/>
          </a:xfrm>
          <a:prstGeom prst="rect">
            <a:avLst/>
          </a:prstGeom>
        </p:spPr>
        <p:txBody>
          <a:bodyPr wrap="square">
            <a:spAutoFit/>
          </a:bodyPr>
          <a:lstStyle/>
          <a:p>
            <a:pPr algn="dist"/>
            <a:r>
              <a:rPr lang="en-GB" dirty="0" smtClean="0">
                <a:solidFill>
                  <a:srgbClr val="000000"/>
                </a:solidFill>
                <a:latin typeface="Times New Roman" panose="02020603050405020304" pitchFamily="18" charset="0"/>
              </a:rPr>
              <a:t>1, 2, 3, 4, 5, 6, 7, 8</a:t>
            </a:r>
            <a:r>
              <a:rPr lang="en-GB" dirty="0">
                <a:solidFill>
                  <a:srgbClr val="000000"/>
                </a:solidFill>
                <a:latin typeface="Times New Roman" panose="02020603050405020304" pitchFamily="18" charset="0"/>
              </a:rPr>
              <a:t> </a:t>
            </a:r>
            <a:endParaRPr lang="en-GB" dirty="0"/>
          </a:p>
        </p:txBody>
      </p:sp>
      <p:sp>
        <p:nvSpPr>
          <p:cNvPr id="75" name="矩形 74"/>
          <p:cNvSpPr/>
          <p:nvPr/>
        </p:nvSpPr>
        <p:spPr>
          <a:xfrm>
            <a:off x="161929" y="3032115"/>
            <a:ext cx="675861" cy="400110"/>
          </a:xfrm>
          <a:prstGeom prst="rect">
            <a:avLst/>
          </a:prstGeom>
        </p:spPr>
        <p:txBody>
          <a:bodyPr wrap="square">
            <a:spAutoFit/>
          </a:bodyPr>
          <a:lstStyle/>
          <a:p>
            <a:r>
              <a:rPr lang="en-GB" dirty="0" err="1" smtClean="0"/>
              <a:t>i</a:t>
            </a:r>
            <a:r>
              <a:rPr lang="en-GB" dirty="0" smtClean="0"/>
              <a:t> = 2</a:t>
            </a:r>
            <a:endParaRPr lang="en-GB" dirty="0"/>
          </a:p>
        </p:txBody>
      </p:sp>
      <p:sp>
        <p:nvSpPr>
          <p:cNvPr id="76" name="矩形 75"/>
          <p:cNvSpPr/>
          <p:nvPr/>
        </p:nvSpPr>
        <p:spPr>
          <a:xfrm>
            <a:off x="161929" y="3473430"/>
            <a:ext cx="675861" cy="400110"/>
          </a:xfrm>
          <a:prstGeom prst="rect">
            <a:avLst/>
          </a:prstGeom>
        </p:spPr>
        <p:txBody>
          <a:bodyPr wrap="square">
            <a:spAutoFit/>
          </a:bodyPr>
          <a:lstStyle/>
          <a:p>
            <a:r>
              <a:rPr lang="en-GB" dirty="0" err="1" smtClean="0"/>
              <a:t>i</a:t>
            </a:r>
            <a:r>
              <a:rPr lang="en-GB" dirty="0" smtClean="0"/>
              <a:t> = 3</a:t>
            </a:r>
            <a:endParaRPr lang="en-GB" dirty="0"/>
          </a:p>
        </p:txBody>
      </p:sp>
      <p:sp>
        <p:nvSpPr>
          <p:cNvPr id="80" name="矩形 79"/>
          <p:cNvSpPr/>
          <p:nvPr/>
        </p:nvSpPr>
        <p:spPr>
          <a:xfrm>
            <a:off x="161929" y="3914745"/>
            <a:ext cx="675861" cy="400110"/>
          </a:xfrm>
          <a:prstGeom prst="rect">
            <a:avLst/>
          </a:prstGeom>
        </p:spPr>
        <p:txBody>
          <a:bodyPr wrap="square">
            <a:spAutoFit/>
          </a:bodyPr>
          <a:lstStyle/>
          <a:p>
            <a:r>
              <a:rPr lang="en-GB" dirty="0" err="1" smtClean="0"/>
              <a:t>i</a:t>
            </a:r>
            <a:r>
              <a:rPr lang="en-GB" dirty="0" smtClean="0"/>
              <a:t> = 4</a:t>
            </a:r>
            <a:endParaRPr lang="en-GB" dirty="0"/>
          </a:p>
        </p:txBody>
      </p:sp>
      <p:sp>
        <p:nvSpPr>
          <p:cNvPr id="81" name="矩形 80"/>
          <p:cNvSpPr/>
          <p:nvPr/>
        </p:nvSpPr>
        <p:spPr>
          <a:xfrm>
            <a:off x="161929" y="4356060"/>
            <a:ext cx="675861" cy="400110"/>
          </a:xfrm>
          <a:prstGeom prst="rect">
            <a:avLst/>
          </a:prstGeom>
        </p:spPr>
        <p:txBody>
          <a:bodyPr wrap="square">
            <a:spAutoFit/>
          </a:bodyPr>
          <a:lstStyle/>
          <a:p>
            <a:r>
              <a:rPr lang="en-GB" dirty="0" err="1" smtClean="0"/>
              <a:t>i</a:t>
            </a:r>
            <a:r>
              <a:rPr lang="en-GB" dirty="0" smtClean="0"/>
              <a:t> = 5</a:t>
            </a:r>
            <a:endParaRPr lang="en-GB" dirty="0"/>
          </a:p>
        </p:txBody>
      </p:sp>
      <p:sp>
        <p:nvSpPr>
          <p:cNvPr id="83" name="矩形 82"/>
          <p:cNvSpPr/>
          <p:nvPr/>
        </p:nvSpPr>
        <p:spPr>
          <a:xfrm>
            <a:off x="161929" y="4797375"/>
            <a:ext cx="675861" cy="400110"/>
          </a:xfrm>
          <a:prstGeom prst="rect">
            <a:avLst/>
          </a:prstGeom>
        </p:spPr>
        <p:txBody>
          <a:bodyPr wrap="square">
            <a:spAutoFit/>
          </a:bodyPr>
          <a:lstStyle/>
          <a:p>
            <a:r>
              <a:rPr lang="en-GB" dirty="0" err="1" smtClean="0"/>
              <a:t>i</a:t>
            </a:r>
            <a:r>
              <a:rPr lang="en-GB" dirty="0" smtClean="0"/>
              <a:t> = 6</a:t>
            </a:r>
            <a:endParaRPr lang="en-GB" dirty="0"/>
          </a:p>
        </p:txBody>
      </p:sp>
      <p:sp>
        <p:nvSpPr>
          <p:cNvPr id="86" name="矩形 85"/>
          <p:cNvSpPr/>
          <p:nvPr/>
        </p:nvSpPr>
        <p:spPr>
          <a:xfrm>
            <a:off x="161929" y="5238690"/>
            <a:ext cx="675861" cy="400110"/>
          </a:xfrm>
          <a:prstGeom prst="rect">
            <a:avLst/>
          </a:prstGeom>
        </p:spPr>
        <p:txBody>
          <a:bodyPr wrap="square">
            <a:spAutoFit/>
          </a:bodyPr>
          <a:lstStyle/>
          <a:p>
            <a:r>
              <a:rPr lang="en-GB" dirty="0" err="1" smtClean="0"/>
              <a:t>i</a:t>
            </a:r>
            <a:r>
              <a:rPr lang="en-GB" dirty="0" smtClean="0"/>
              <a:t> = 7</a:t>
            </a:r>
            <a:endParaRPr lang="en-GB" dirty="0"/>
          </a:p>
        </p:txBody>
      </p:sp>
      <p:sp>
        <p:nvSpPr>
          <p:cNvPr id="3" name="左大括号 2"/>
          <p:cNvSpPr/>
          <p:nvPr/>
        </p:nvSpPr>
        <p:spPr bwMode="auto">
          <a:xfrm>
            <a:off x="844386" y="2681766"/>
            <a:ext cx="146214" cy="292243"/>
          </a:xfrm>
          <a:prstGeom prst="leftBrace">
            <a:avLst/>
          </a:prstGeom>
          <a:solidFill>
            <a:schemeClr val="bg1"/>
          </a:solidFill>
          <a:ln w="12700" cap="flat" cmpd="sng" algn="ctr">
            <a:solidFill>
              <a:srgbClr val="000066"/>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en-GB" sz="2000" b="0" i="0" u="none" strike="noStrike" cap="none" normalizeH="0" baseline="0" smtClean="0">
              <a:ln>
                <a:noFill/>
              </a:ln>
              <a:solidFill>
                <a:schemeClr val="tx1"/>
              </a:solidFill>
              <a:effectLst/>
              <a:latin typeface="Arial" charset="0"/>
              <a:ea typeface="黑体" pitchFamily="2" charset="-122"/>
            </a:endParaRPr>
          </a:p>
        </p:txBody>
      </p:sp>
      <p:sp>
        <p:nvSpPr>
          <p:cNvPr id="93" name="左大括号 92"/>
          <p:cNvSpPr/>
          <p:nvPr/>
        </p:nvSpPr>
        <p:spPr bwMode="auto">
          <a:xfrm>
            <a:off x="844386" y="3118725"/>
            <a:ext cx="146214" cy="292243"/>
          </a:xfrm>
          <a:prstGeom prst="leftBrace">
            <a:avLst/>
          </a:prstGeom>
          <a:solidFill>
            <a:schemeClr val="bg1"/>
          </a:solidFill>
          <a:ln w="12700" cap="flat" cmpd="sng" algn="ctr">
            <a:solidFill>
              <a:srgbClr val="000066"/>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en-GB" sz="2000" b="0" i="0" u="none" strike="noStrike" cap="none" normalizeH="0" baseline="0" smtClean="0">
              <a:ln>
                <a:noFill/>
              </a:ln>
              <a:solidFill>
                <a:schemeClr val="tx1"/>
              </a:solidFill>
              <a:effectLst/>
              <a:latin typeface="Arial" charset="0"/>
              <a:ea typeface="黑体" pitchFamily="2" charset="-122"/>
            </a:endParaRPr>
          </a:p>
        </p:txBody>
      </p:sp>
      <p:sp>
        <p:nvSpPr>
          <p:cNvPr id="95" name="左大括号 94"/>
          <p:cNvSpPr/>
          <p:nvPr/>
        </p:nvSpPr>
        <p:spPr bwMode="auto">
          <a:xfrm>
            <a:off x="844386" y="3555684"/>
            <a:ext cx="146214" cy="292243"/>
          </a:xfrm>
          <a:prstGeom prst="leftBrace">
            <a:avLst/>
          </a:prstGeom>
          <a:solidFill>
            <a:schemeClr val="bg1"/>
          </a:solidFill>
          <a:ln w="12700" cap="flat" cmpd="sng" algn="ctr">
            <a:solidFill>
              <a:srgbClr val="000066"/>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en-GB" sz="2000" b="0" i="0" u="none" strike="noStrike" cap="none" normalizeH="0" baseline="0" smtClean="0">
              <a:ln>
                <a:noFill/>
              </a:ln>
              <a:solidFill>
                <a:schemeClr val="tx1"/>
              </a:solidFill>
              <a:effectLst/>
              <a:latin typeface="Arial" charset="0"/>
              <a:ea typeface="黑体" pitchFamily="2" charset="-122"/>
            </a:endParaRPr>
          </a:p>
        </p:txBody>
      </p:sp>
      <p:sp>
        <p:nvSpPr>
          <p:cNvPr id="96" name="左大括号 95"/>
          <p:cNvSpPr/>
          <p:nvPr/>
        </p:nvSpPr>
        <p:spPr bwMode="auto">
          <a:xfrm>
            <a:off x="844386" y="3992643"/>
            <a:ext cx="146214" cy="292243"/>
          </a:xfrm>
          <a:prstGeom prst="leftBrace">
            <a:avLst/>
          </a:prstGeom>
          <a:solidFill>
            <a:schemeClr val="bg1"/>
          </a:solidFill>
          <a:ln w="12700" cap="flat" cmpd="sng" algn="ctr">
            <a:solidFill>
              <a:srgbClr val="000066"/>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en-GB" sz="2000" b="0" i="0" u="none" strike="noStrike" cap="none" normalizeH="0" baseline="0" smtClean="0">
              <a:ln>
                <a:noFill/>
              </a:ln>
              <a:solidFill>
                <a:schemeClr val="tx1"/>
              </a:solidFill>
              <a:effectLst/>
              <a:latin typeface="Arial" charset="0"/>
              <a:ea typeface="黑体" pitchFamily="2" charset="-122"/>
            </a:endParaRPr>
          </a:p>
        </p:txBody>
      </p:sp>
      <p:sp>
        <p:nvSpPr>
          <p:cNvPr id="99" name="左大括号 98"/>
          <p:cNvSpPr/>
          <p:nvPr/>
        </p:nvSpPr>
        <p:spPr bwMode="auto">
          <a:xfrm>
            <a:off x="844386" y="4429602"/>
            <a:ext cx="146214" cy="292243"/>
          </a:xfrm>
          <a:prstGeom prst="leftBrace">
            <a:avLst/>
          </a:prstGeom>
          <a:solidFill>
            <a:schemeClr val="bg1"/>
          </a:solidFill>
          <a:ln w="12700" cap="flat" cmpd="sng" algn="ctr">
            <a:solidFill>
              <a:srgbClr val="000066"/>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en-GB" sz="2000" b="0" i="0" u="none" strike="noStrike" cap="none" normalizeH="0" baseline="0" smtClean="0">
              <a:ln>
                <a:noFill/>
              </a:ln>
              <a:solidFill>
                <a:schemeClr val="tx1"/>
              </a:solidFill>
              <a:effectLst/>
              <a:latin typeface="Arial" charset="0"/>
              <a:ea typeface="黑体" pitchFamily="2" charset="-122"/>
            </a:endParaRPr>
          </a:p>
        </p:txBody>
      </p:sp>
      <p:sp>
        <p:nvSpPr>
          <p:cNvPr id="100" name="左大括号 99"/>
          <p:cNvSpPr/>
          <p:nvPr/>
        </p:nvSpPr>
        <p:spPr bwMode="auto">
          <a:xfrm>
            <a:off x="844386" y="4866561"/>
            <a:ext cx="146214" cy="292243"/>
          </a:xfrm>
          <a:prstGeom prst="leftBrace">
            <a:avLst/>
          </a:prstGeom>
          <a:solidFill>
            <a:schemeClr val="bg1"/>
          </a:solidFill>
          <a:ln w="12700" cap="flat" cmpd="sng" algn="ctr">
            <a:solidFill>
              <a:srgbClr val="000066"/>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en-GB" sz="2000" b="0" i="0" u="none" strike="noStrike" cap="none" normalizeH="0" baseline="0" smtClean="0">
              <a:ln>
                <a:noFill/>
              </a:ln>
              <a:solidFill>
                <a:schemeClr val="tx1"/>
              </a:solidFill>
              <a:effectLst/>
              <a:latin typeface="Arial" charset="0"/>
              <a:ea typeface="黑体" pitchFamily="2" charset="-122"/>
            </a:endParaRPr>
          </a:p>
        </p:txBody>
      </p:sp>
      <p:sp>
        <p:nvSpPr>
          <p:cNvPr id="102" name="左大括号 101"/>
          <p:cNvSpPr/>
          <p:nvPr/>
        </p:nvSpPr>
        <p:spPr bwMode="auto">
          <a:xfrm>
            <a:off x="844386" y="5303520"/>
            <a:ext cx="146214" cy="292243"/>
          </a:xfrm>
          <a:prstGeom prst="leftBrace">
            <a:avLst/>
          </a:prstGeom>
          <a:solidFill>
            <a:schemeClr val="bg1"/>
          </a:solidFill>
          <a:ln w="12700" cap="flat" cmpd="sng" algn="ctr">
            <a:solidFill>
              <a:srgbClr val="000066"/>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en-GB" sz="2000" b="0" i="0" u="none" strike="noStrike" cap="none" normalizeH="0" baseline="0" smtClean="0">
              <a:ln>
                <a:noFill/>
              </a:ln>
              <a:solidFill>
                <a:schemeClr val="tx1"/>
              </a:solidFill>
              <a:effectLst/>
              <a:latin typeface="Arial" charset="0"/>
              <a:ea typeface="黑体" pitchFamily="2" charset="-122"/>
            </a:endParaRPr>
          </a:p>
        </p:txBody>
      </p:sp>
      <p:sp>
        <p:nvSpPr>
          <p:cNvPr id="103" name="双括号 102"/>
          <p:cNvSpPr/>
          <p:nvPr/>
        </p:nvSpPr>
        <p:spPr bwMode="auto">
          <a:xfrm>
            <a:off x="3212934" y="2869797"/>
            <a:ext cx="253208" cy="347011"/>
          </a:xfrm>
          <a:prstGeom prst="bracketPair">
            <a:avLst/>
          </a:prstGeom>
          <a:solidFill>
            <a:srgbClr val="FFFF00">
              <a:alpha val="30980"/>
            </a:srgbClr>
          </a:solidFill>
          <a:ln w="28575" cap="flat" cmpd="sng" algn="ctr">
            <a:solidFill>
              <a:srgbClr val="00B0F0"/>
            </a:solid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en-GB" sz="2000" b="0" i="0" u="none" strike="noStrike" cap="none" normalizeH="0" baseline="0" smtClean="0">
              <a:ln>
                <a:noFill/>
              </a:ln>
              <a:solidFill>
                <a:schemeClr val="tx1"/>
              </a:solidFill>
              <a:effectLst/>
              <a:latin typeface="Arial" charset="0"/>
              <a:ea typeface="黑体" pitchFamily="2" charset="-122"/>
            </a:endParaRPr>
          </a:p>
        </p:txBody>
      </p:sp>
      <p:sp>
        <p:nvSpPr>
          <p:cNvPr id="104" name="双括号 103"/>
          <p:cNvSpPr/>
          <p:nvPr/>
        </p:nvSpPr>
        <p:spPr bwMode="auto">
          <a:xfrm>
            <a:off x="2913758" y="3314411"/>
            <a:ext cx="552384" cy="347011"/>
          </a:xfrm>
          <a:prstGeom prst="bracketPair">
            <a:avLst/>
          </a:prstGeom>
          <a:solidFill>
            <a:srgbClr val="FFFF00">
              <a:alpha val="30980"/>
            </a:srgbClr>
          </a:solidFill>
          <a:ln w="28575" cap="flat" cmpd="sng" algn="ctr">
            <a:solidFill>
              <a:srgbClr val="00B0F0"/>
            </a:solid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en-GB" sz="2000" b="0" i="0" u="none" strike="noStrike" cap="none" normalizeH="0" baseline="0" smtClean="0">
              <a:ln>
                <a:noFill/>
              </a:ln>
              <a:solidFill>
                <a:schemeClr val="tx1"/>
              </a:solidFill>
              <a:effectLst/>
              <a:latin typeface="Arial" charset="0"/>
              <a:ea typeface="黑体" pitchFamily="2" charset="-122"/>
            </a:endParaRPr>
          </a:p>
        </p:txBody>
      </p:sp>
      <p:sp>
        <p:nvSpPr>
          <p:cNvPr id="105" name="双括号 104"/>
          <p:cNvSpPr/>
          <p:nvPr/>
        </p:nvSpPr>
        <p:spPr bwMode="auto">
          <a:xfrm>
            <a:off x="2629216" y="3723043"/>
            <a:ext cx="836925" cy="347011"/>
          </a:xfrm>
          <a:prstGeom prst="bracketPair">
            <a:avLst/>
          </a:prstGeom>
          <a:solidFill>
            <a:srgbClr val="FFFF00">
              <a:alpha val="30980"/>
            </a:srgbClr>
          </a:solidFill>
          <a:ln w="28575" cap="flat" cmpd="sng" algn="ctr">
            <a:solidFill>
              <a:srgbClr val="00B0F0"/>
            </a:solid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en-GB" sz="2000" b="0" i="0" u="none" strike="noStrike" cap="none" normalizeH="0" baseline="0" smtClean="0">
              <a:ln>
                <a:noFill/>
              </a:ln>
              <a:solidFill>
                <a:schemeClr val="tx1"/>
              </a:solidFill>
              <a:effectLst/>
              <a:latin typeface="Arial" charset="0"/>
              <a:ea typeface="黑体" pitchFamily="2" charset="-122"/>
            </a:endParaRPr>
          </a:p>
        </p:txBody>
      </p:sp>
      <p:sp>
        <p:nvSpPr>
          <p:cNvPr id="107" name="双括号 106"/>
          <p:cNvSpPr/>
          <p:nvPr/>
        </p:nvSpPr>
        <p:spPr bwMode="auto">
          <a:xfrm>
            <a:off x="2256281" y="4141349"/>
            <a:ext cx="1209860" cy="347011"/>
          </a:xfrm>
          <a:prstGeom prst="bracketPair">
            <a:avLst/>
          </a:prstGeom>
          <a:solidFill>
            <a:srgbClr val="FFFF00">
              <a:alpha val="30980"/>
            </a:srgbClr>
          </a:solidFill>
          <a:ln w="28575" cap="flat" cmpd="sng" algn="ctr">
            <a:solidFill>
              <a:srgbClr val="00B0F0"/>
            </a:solid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en-GB" sz="2000" b="0" i="0" u="none" strike="noStrike" cap="none" normalizeH="0" baseline="0" smtClean="0">
              <a:ln>
                <a:noFill/>
              </a:ln>
              <a:solidFill>
                <a:schemeClr val="tx1"/>
              </a:solidFill>
              <a:effectLst/>
              <a:latin typeface="Arial" charset="0"/>
              <a:ea typeface="黑体" pitchFamily="2" charset="-122"/>
            </a:endParaRPr>
          </a:p>
        </p:txBody>
      </p:sp>
      <p:sp>
        <p:nvSpPr>
          <p:cNvPr id="108" name="双括号 107"/>
          <p:cNvSpPr/>
          <p:nvPr/>
        </p:nvSpPr>
        <p:spPr bwMode="auto">
          <a:xfrm>
            <a:off x="1963841" y="4583343"/>
            <a:ext cx="1502299" cy="347011"/>
          </a:xfrm>
          <a:prstGeom prst="bracketPair">
            <a:avLst/>
          </a:prstGeom>
          <a:solidFill>
            <a:srgbClr val="FFFF00">
              <a:alpha val="30980"/>
            </a:srgbClr>
          </a:solidFill>
          <a:ln w="28575" cap="flat" cmpd="sng" algn="ctr">
            <a:solidFill>
              <a:srgbClr val="00B0F0"/>
            </a:solid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en-GB" sz="2000" b="0" i="0" u="none" strike="noStrike" cap="none" normalizeH="0" baseline="0" smtClean="0">
              <a:ln>
                <a:noFill/>
              </a:ln>
              <a:solidFill>
                <a:schemeClr val="tx1"/>
              </a:solidFill>
              <a:effectLst/>
              <a:latin typeface="Arial" charset="0"/>
              <a:ea typeface="黑体" pitchFamily="2" charset="-122"/>
            </a:endParaRPr>
          </a:p>
        </p:txBody>
      </p:sp>
      <p:sp>
        <p:nvSpPr>
          <p:cNvPr id="109" name="双括号 108"/>
          <p:cNvSpPr/>
          <p:nvPr/>
        </p:nvSpPr>
        <p:spPr bwMode="auto">
          <a:xfrm>
            <a:off x="1630420" y="5023979"/>
            <a:ext cx="1835719" cy="347011"/>
          </a:xfrm>
          <a:prstGeom prst="bracketPair">
            <a:avLst/>
          </a:prstGeom>
          <a:solidFill>
            <a:srgbClr val="FFFF00">
              <a:alpha val="30980"/>
            </a:srgbClr>
          </a:solidFill>
          <a:ln w="28575" cap="flat" cmpd="sng" algn="ctr">
            <a:solidFill>
              <a:srgbClr val="00B0F0"/>
            </a:solid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en-GB" sz="2000" b="0" i="0" u="none" strike="noStrike" cap="none" normalizeH="0" baseline="0" smtClean="0">
              <a:ln>
                <a:noFill/>
              </a:ln>
              <a:solidFill>
                <a:schemeClr val="tx1"/>
              </a:solidFill>
              <a:effectLst/>
              <a:latin typeface="Arial" charset="0"/>
              <a:ea typeface="黑体" pitchFamily="2" charset="-122"/>
            </a:endParaRPr>
          </a:p>
        </p:txBody>
      </p:sp>
      <p:sp>
        <p:nvSpPr>
          <p:cNvPr id="110" name="双括号 109"/>
          <p:cNvSpPr/>
          <p:nvPr/>
        </p:nvSpPr>
        <p:spPr bwMode="auto">
          <a:xfrm>
            <a:off x="1321195" y="5434935"/>
            <a:ext cx="2144943" cy="347011"/>
          </a:xfrm>
          <a:prstGeom prst="bracketPair">
            <a:avLst/>
          </a:prstGeom>
          <a:solidFill>
            <a:srgbClr val="FFFF00">
              <a:alpha val="30980"/>
            </a:srgbClr>
          </a:solidFill>
          <a:ln w="28575" cap="flat" cmpd="sng" algn="ctr">
            <a:solidFill>
              <a:srgbClr val="00B0F0"/>
            </a:solid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en-GB" sz="2000" b="0" i="0" u="none" strike="noStrike" cap="none" normalizeH="0" baseline="0" smtClean="0">
              <a:ln>
                <a:noFill/>
              </a:ln>
              <a:solidFill>
                <a:schemeClr val="tx1"/>
              </a:solidFill>
              <a:effectLst/>
              <a:latin typeface="Arial" charset="0"/>
              <a:ea typeface="黑体" pitchFamily="2" charset="-122"/>
            </a:endParaRPr>
          </a:p>
        </p:txBody>
      </p:sp>
      <p:sp>
        <p:nvSpPr>
          <p:cNvPr id="116" name="Rectangle 3"/>
          <p:cNvSpPr txBox="1">
            <a:spLocks noChangeArrowheads="1"/>
          </p:cNvSpPr>
          <p:nvPr/>
        </p:nvSpPr>
        <p:spPr bwMode="auto">
          <a:xfrm>
            <a:off x="7354428" y="2750381"/>
            <a:ext cx="1371600" cy="436016"/>
          </a:xfrm>
          <a:prstGeom prst="rect">
            <a:avLst/>
          </a:prstGeom>
          <a:ln/>
          <a:extLst/>
        </p:spPr>
        <p:style>
          <a:lnRef idx="1">
            <a:schemeClr val="accent3"/>
          </a:lnRef>
          <a:fillRef idx="3">
            <a:schemeClr val="accent3"/>
          </a:fillRef>
          <a:effectRef idx="2">
            <a:schemeClr val="accent3"/>
          </a:effectRef>
          <a:fontRef idx="minor">
            <a:schemeClr val="lt1"/>
          </a:fontRef>
        </p:style>
        <p:txBody>
          <a:bodyPr vert="horz" wrap="square" lIns="91440" tIns="45720" rIns="91440" bIns="45720" numCol="1" anchor="ctr" anchorCtr="0" compatLnSpc="1">
            <a:prstTxWarp prst="textNoShape">
              <a:avLst/>
            </a:prstTxWarp>
          </a:bodyPr>
          <a:lstStyle/>
          <a:p>
            <a:pPr algn="ctr"/>
            <a:r>
              <a:rPr lang="en-US" altLang="zh-CN" b="1" dirty="0" smtClean="0">
                <a:solidFill>
                  <a:schemeClr val="bg1"/>
                </a:solidFill>
                <a:effectLst>
                  <a:outerShdw blurRad="38100" dist="38100" dir="2700000" algn="tl">
                    <a:srgbClr val="000000">
                      <a:alpha val="43137"/>
                    </a:srgbClr>
                  </a:outerShdw>
                </a:effectLst>
                <a:latin typeface="Arial" charset="0"/>
                <a:ea typeface="黑体" pitchFamily="2" charset="-122"/>
              </a:rPr>
              <a:t>Compare</a:t>
            </a:r>
          </a:p>
        </p:txBody>
      </p:sp>
      <p:cxnSp>
        <p:nvCxnSpPr>
          <p:cNvPr id="117" name="肘形连接符 116"/>
          <p:cNvCxnSpPr>
            <a:endCxn id="116" idx="2"/>
          </p:cNvCxnSpPr>
          <p:nvPr/>
        </p:nvCxnSpPr>
        <p:spPr bwMode="auto">
          <a:xfrm flipV="1">
            <a:off x="7639614" y="3186397"/>
            <a:ext cx="400614" cy="193212"/>
          </a:xfrm>
          <a:prstGeom prst="bentConnector2">
            <a:avLst/>
          </a:prstGeom>
          <a:solidFill>
            <a:schemeClr val="bg1"/>
          </a:solidFill>
          <a:ln w="28575" cap="flat" cmpd="sng" algn="ctr">
            <a:solidFill>
              <a:srgbClr val="FF0000"/>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41" name="矩形 40"/>
          <p:cNvSpPr/>
          <p:nvPr/>
        </p:nvSpPr>
        <p:spPr>
          <a:xfrm>
            <a:off x="4572000" y="5740409"/>
            <a:ext cx="4258389" cy="707886"/>
          </a:xfrm>
          <a:prstGeom prst="rect">
            <a:avLst/>
          </a:prstGeom>
        </p:spPr>
        <p:style>
          <a:lnRef idx="1">
            <a:schemeClr val="accent5"/>
          </a:lnRef>
          <a:fillRef idx="2">
            <a:schemeClr val="accent5"/>
          </a:fillRef>
          <a:effectRef idx="1">
            <a:schemeClr val="accent5"/>
          </a:effectRef>
          <a:fontRef idx="minor">
            <a:schemeClr val="dk1"/>
          </a:fontRef>
        </p:style>
        <p:txBody>
          <a:bodyPr wrap="square">
            <a:spAutoFit/>
          </a:bodyPr>
          <a:lstStyle/>
          <a:p>
            <a:r>
              <a:rPr lang="en-GB" dirty="0">
                <a:latin typeface="Times New Roman" panose="02020603050405020304" pitchFamily="18" charset="0"/>
                <a:cs typeface="Times New Roman" panose="02020603050405020304" pitchFamily="18" charset="0"/>
              </a:rPr>
              <a:t>repetitively compares adjacent pairs of elements and swaps if necessary</a:t>
            </a:r>
          </a:p>
        </p:txBody>
      </p:sp>
    </p:spTree>
    <p:extLst>
      <p:ext uri="{BB962C8B-B14F-4D97-AF65-F5344CB8AC3E}">
        <p14:creationId xmlns:p14="http://schemas.microsoft.com/office/powerpoint/2010/main" val="331829373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447800" y="274638"/>
            <a:ext cx="7696200" cy="1096962"/>
          </a:xfrm>
        </p:spPr>
        <p:txBody>
          <a:bodyPr/>
          <a:lstStyle/>
          <a:p>
            <a:r>
              <a:rPr lang="en-US" altLang="zh-CN" dirty="0" smtClean="0">
                <a:solidFill>
                  <a:prstClr val="white"/>
                </a:solidFill>
              </a:rPr>
              <a:t>Summary: 3 Basic Algorithms</a:t>
            </a:r>
            <a:endParaRPr lang="en-US" altLang="zh-CN" dirty="0">
              <a:solidFill>
                <a:prstClr val="white"/>
              </a:solidFill>
            </a:endParaRPr>
          </a:p>
        </p:txBody>
      </p:sp>
      <p:pic>
        <p:nvPicPr>
          <p:cNvPr id="8" name="Picture 4" descr="http://upload.wikimedia.org/wikipedia/commons/2/25/Insertion_sort_animation.gif"/>
          <p:cNvPicPr>
            <a:picLocks noChangeAspect="1" noChangeArrowheads="1"/>
          </p:cNvPicPr>
          <p:nvPr/>
        </p:nvPicPr>
        <p:blipFill>
          <a:blip r:embed="rId3" cstate="print"/>
          <a:srcRect/>
          <a:stretch>
            <a:fillRect/>
          </a:stretch>
        </p:blipFill>
        <p:spPr bwMode="auto">
          <a:xfrm>
            <a:off x="176835" y="1881459"/>
            <a:ext cx="2541929" cy="2151562"/>
          </a:xfrm>
          <a:prstGeom prst="rect">
            <a:avLst/>
          </a:prstGeom>
          <a:noFill/>
        </p:spPr>
      </p:pic>
      <p:pic>
        <p:nvPicPr>
          <p:cNvPr id="9" name="Picture 3" descr="Selection sort animation.gif"/>
          <p:cNvPicPr>
            <a:picLocks noChangeAspect="1" noChangeArrowheads="1" noCrop="1"/>
          </p:cNvPicPr>
          <p:nvPr/>
        </p:nvPicPr>
        <p:blipFill>
          <a:blip r:embed="rId4" cstate="print"/>
          <a:srcRect/>
          <a:stretch>
            <a:fillRect/>
          </a:stretch>
        </p:blipFill>
        <p:spPr bwMode="auto">
          <a:xfrm>
            <a:off x="3276600" y="1823221"/>
            <a:ext cx="2514600" cy="2209800"/>
          </a:xfrm>
          <a:prstGeom prst="rect">
            <a:avLst/>
          </a:prstGeom>
          <a:noFill/>
        </p:spPr>
      </p:pic>
      <p:pic>
        <p:nvPicPr>
          <p:cNvPr id="10" name="Picture 5" descr="http://upload.wikimedia.org/wikipedia/commons/3/37/Bubble_sort_animation.gif"/>
          <p:cNvPicPr>
            <a:picLocks noChangeAspect="1" noChangeArrowheads="1" noCrop="1"/>
          </p:cNvPicPr>
          <p:nvPr/>
        </p:nvPicPr>
        <p:blipFill>
          <a:blip r:embed="rId5" cstate="print"/>
          <a:srcRect/>
          <a:stretch>
            <a:fillRect/>
          </a:stretch>
        </p:blipFill>
        <p:spPr bwMode="auto">
          <a:xfrm>
            <a:off x="6248400" y="1775595"/>
            <a:ext cx="2667000" cy="2257426"/>
          </a:xfrm>
          <a:prstGeom prst="rect">
            <a:avLst/>
          </a:prstGeom>
          <a:noFill/>
        </p:spPr>
      </p:pic>
      <p:sp>
        <p:nvSpPr>
          <p:cNvPr id="11" name="Rectangle 3"/>
          <p:cNvSpPr txBox="1">
            <a:spLocks noChangeArrowheads="1"/>
          </p:cNvSpPr>
          <p:nvPr/>
        </p:nvSpPr>
        <p:spPr bwMode="auto">
          <a:xfrm>
            <a:off x="1690237" y="4311404"/>
            <a:ext cx="2377786" cy="446042"/>
          </a:xfrm>
          <a:prstGeom prst="rect">
            <a:avLst/>
          </a:prstGeom>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style>
          <a:lnRef idx="0">
            <a:schemeClr val="accent2"/>
          </a:lnRef>
          <a:fillRef idx="3">
            <a:schemeClr val="accent2"/>
          </a:fillRef>
          <a:effectRef idx="3">
            <a:schemeClr val="accent2"/>
          </a:effectRef>
          <a:fontRef idx="minor">
            <a:schemeClr val="lt1"/>
          </a:fontRef>
        </p:style>
        <p:txBody>
          <a:bodyPr vert="horz" wrap="square" lIns="91440" tIns="45720" rIns="91440" bIns="45720" numCol="1" anchor="ctr" anchorCtr="0" compatLnSpc="1">
            <a:prstTxWarp prst="textNoShape">
              <a:avLst/>
            </a:prstTxWarp>
          </a:bodyPr>
          <a:lstStyle/>
          <a:p>
            <a:pPr algn="ctr"/>
            <a:r>
              <a:rPr lang="en-US" altLang="zh-CN" sz="2400" b="1" dirty="0" smtClean="0">
                <a:solidFill>
                  <a:schemeClr val="bg1"/>
                </a:solidFill>
                <a:effectLst>
                  <a:outerShdw blurRad="38100" dist="38100" dir="2700000" algn="tl">
                    <a:srgbClr val="000000">
                      <a:alpha val="43137"/>
                    </a:srgbClr>
                  </a:outerShdw>
                </a:effectLst>
                <a:latin typeface="Arial" charset="0"/>
                <a:ea typeface="黑体" pitchFamily="2" charset="-122"/>
              </a:rPr>
              <a:t>Insertion Sort</a:t>
            </a:r>
          </a:p>
        </p:txBody>
      </p:sp>
      <p:sp>
        <p:nvSpPr>
          <p:cNvPr id="12" name="Rectangle 3"/>
          <p:cNvSpPr txBox="1">
            <a:spLocks noChangeArrowheads="1"/>
          </p:cNvSpPr>
          <p:nvPr/>
        </p:nvSpPr>
        <p:spPr bwMode="auto">
          <a:xfrm>
            <a:off x="1690237" y="5206345"/>
            <a:ext cx="2377786" cy="446042"/>
          </a:xfrm>
          <a:prstGeom prst="rect">
            <a:avLst/>
          </a:prstGeom>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style>
          <a:lnRef idx="0">
            <a:schemeClr val="accent2"/>
          </a:lnRef>
          <a:fillRef idx="3">
            <a:schemeClr val="accent2"/>
          </a:fillRef>
          <a:effectRef idx="3">
            <a:schemeClr val="accent2"/>
          </a:effectRef>
          <a:fontRef idx="minor">
            <a:schemeClr val="lt1"/>
          </a:fontRef>
        </p:style>
        <p:txBody>
          <a:bodyPr vert="horz" wrap="square" lIns="91440" tIns="45720" rIns="91440" bIns="45720" numCol="1" anchor="ctr" anchorCtr="0" compatLnSpc="1">
            <a:prstTxWarp prst="textNoShape">
              <a:avLst/>
            </a:prstTxWarp>
          </a:bodyPr>
          <a:lstStyle/>
          <a:p>
            <a:pPr algn="ctr"/>
            <a:r>
              <a:rPr lang="en-US" altLang="zh-CN" sz="2400" b="1" dirty="0" smtClean="0">
                <a:solidFill>
                  <a:schemeClr val="bg1"/>
                </a:solidFill>
                <a:effectLst>
                  <a:outerShdw blurRad="38100" dist="38100" dir="2700000" algn="tl">
                    <a:srgbClr val="000000">
                      <a:alpha val="43137"/>
                    </a:srgbClr>
                  </a:outerShdw>
                </a:effectLst>
                <a:latin typeface="Arial" charset="0"/>
                <a:ea typeface="黑体" pitchFamily="2" charset="-122"/>
              </a:rPr>
              <a:t>Selection Sort</a:t>
            </a:r>
          </a:p>
        </p:txBody>
      </p:sp>
      <p:sp>
        <p:nvSpPr>
          <p:cNvPr id="13" name="Rectangle 3"/>
          <p:cNvSpPr txBox="1">
            <a:spLocks noChangeArrowheads="1"/>
          </p:cNvSpPr>
          <p:nvPr/>
        </p:nvSpPr>
        <p:spPr bwMode="auto">
          <a:xfrm>
            <a:off x="1690237" y="6055024"/>
            <a:ext cx="2377786" cy="446042"/>
          </a:xfrm>
          <a:prstGeom prst="rect">
            <a:avLst/>
          </a:prstGeom>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style>
          <a:lnRef idx="0">
            <a:schemeClr val="accent2"/>
          </a:lnRef>
          <a:fillRef idx="3">
            <a:schemeClr val="accent2"/>
          </a:fillRef>
          <a:effectRef idx="3">
            <a:schemeClr val="accent2"/>
          </a:effectRef>
          <a:fontRef idx="minor">
            <a:schemeClr val="lt1"/>
          </a:fontRef>
        </p:style>
        <p:txBody>
          <a:bodyPr vert="horz" wrap="square" lIns="91440" tIns="45720" rIns="91440" bIns="45720" numCol="1" anchor="ctr" anchorCtr="0" compatLnSpc="1">
            <a:prstTxWarp prst="textNoShape">
              <a:avLst/>
            </a:prstTxWarp>
          </a:bodyPr>
          <a:lstStyle/>
          <a:p>
            <a:pPr algn="ctr"/>
            <a:r>
              <a:rPr lang="en-US" altLang="zh-CN" sz="2400" b="1" dirty="0" smtClean="0">
                <a:solidFill>
                  <a:schemeClr val="bg1"/>
                </a:solidFill>
                <a:effectLst>
                  <a:outerShdw blurRad="38100" dist="38100" dir="2700000" algn="tl">
                    <a:srgbClr val="000000">
                      <a:alpha val="43137"/>
                    </a:srgbClr>
                  </a:outerShdw>
                </a:effectLst>
                <a:latin typeface="Arial" charset="0"/>
                <a:ea typeface="黑体" pitchFamily="2" charset="-122"/>
              </a:rPr>
              <a:t>Bubble Sort</a:t>
            </a:r>
          </a:p>
        </p:txBody>
      </p:sp>
      <p:sp>
        <p:nvSpPr>
          <p:cNvPr id="14" name="椭圆 13"/>
          <p:cNvSpPr/>
          <p:nvPr/>
        </p:nvSpPr>
        <p:spPr bwMode="auto">
          <a:xfrm>
            <a:off x="1097959" y="1345765"/>
            <a:ext cx="474577" cy="477456"/>
          </a:xfrm>
          <a:prstGeom prst="ellipse">
            <a:avLst/>
          </a:prstGeom>
          <a:ln>
            <a:headEnd type="none" w="med" len="med"/>
            <a:tailEnd type="none" w="med" len="med"/>
          </a:ln>
          <a:extLst/>
        </p:spPr>
        <p:style>
          <a:lnRef idx="3">
            <a:schemeClr val="lt1"/>
          </a:lnRef>
          <a:fillRef idx="1">
            <a:schemeClr val="accent3"/>
          </a:fillRef>
          <a:effectRef idx="1">
            <a:schemeClr val="accent3"/>
          </a:effectRef>
          <a:fontRef idx="minor">
            <a:schemeClr val="lt1"/>
          </a:fontRef>
        </p:style>
        <p:txBody>
          <a:bodyPr vert="horz" wrap="square" lIns="91440" tIns="45720" rIns="91440" bIns="45720" numCol="1" rtlCol="0" anchor="ctr" anchorCtr="0" compatLnSpc="1">
            <a:prstTxWarp prst="textNoShape">
              <a:avLst/>
            </a:prstTxWarp>
          </a:bodyPr>
          <a:lstStyle/>
          <a:p>
            <a:r>
              <a:rPr lang="en-US" dirty="0" smtClean="0">
                <a:solidFill>
                  <a:schemeClr val="bg1"/>
                </a:solidFill>
                <a:latin typeface="Arial" charset="0"/>
                <a:ea typeface="黑体" pitchFamily="2" charset="-122"/>
              </a:rPr>
              <a:t>A</a:t>
            </a:r>
            <a:endParaRPr lang="en-GB" dirty="0">
              <a:solidFill>
                <a:schemeClr val="bg1"/>
              </a:solidFill>
              <a:latin typeface="Arial" charset="0"/>
              <a:ea typeface="黑体" pitchFamily="2" charset="-122"/>
            </a:endParaRPr>
          </a:p>
        </p:txBody>
      </p:sp>
      <p:sp>
        <p:nvSpPr>
          <p:cNvPr id="15" name="椭圆 14"/>
          <p:cNvSpPr/>
          <p:nvPr/>
        </p:nvSpPr>
        <p:spPr bwMode="auto">
          <a:xfrm>
            <a:off x="4334711" y="1327851"/>
            <a:ext cx="474577" cy="477456"/>
          </a:xfrm>
          <a:prstGeom prst="ellipse">
            <a:avLst/>
          </a:prstGeom>
          <a:ln>
            <a:headEnd type="none" w="med" len="med"/>
            <a:tailEnd type="none" w="med" len="med"/>
          </a:ln>
          <a:extLst/>
        </p:spPr>
        <p:style>
          <a:lnRef idx="3">
            <a:schemeClr val="lt1"/>
          </a:lnRef>
          <a:fillRef idx="1">
            <a:schemeClr val="accent3"/>
          </a:fillRef>
          <a:effectRef idx="1">
            <a:schemeClr val="accent3"/>
          </a:effectRef>
          <a:fontRef idx="minor">
            <a:schemeClr val="lt1"/>
          </a:fontRef>
        </p:style>
        <p:txBody>
          <a:bodyPr vert="horz" wrap="square" lIns="91440" tIns="45720" rIns="91440" bIns="45720" numCol="1" rtlCol="0" anchor="ctr" anchorCtr="0" compatLnSpc="1">
            <a:prstTxWarp prst="textNoShape">
              <a:avLst/>
            </a:prstTxWarp>
          </a:bodyPr>
          <a:lstStyle/>
          <a:p>
            <a:r>
              <a:rPr lang="en-US" dirty="0" smtClean="0">
                <a:solidFill>
                  <a:schemeClr val="bg1"/>
                </a:solidFill>
                <a:latin typeface="Arial" charset="0"/>
                <a:ea typeface="黑体" pitchFamily="2" charset="-122"/>
              </a:rPr>
              <a:t>B</a:t>
            </a:r>
            <a:endParaRPr lang="en-GB" dirty="0">
              <a:solidFill>
                <a:schemeClr val="bg1"/>
              </a:solidFill>
              <a:latin typeface="Arial" charset="0"/>
              <a:ea typeface="黑体" pitchFamily="2" charset="-122"/>
            </a:endParaRPr>
          </a:p>
        </p:txBody>
      </p:sp>
      <p:sp>
        <p:nvSpPr>
          <p:cNvPr id="16" name="椭圆 15"/>
          <p:cNvSpPr/>
          <p:nvPr/>
        </p:nvSpPr>
        <p:spPr bwMode="auto">
          <a:xfrm>
            <a:off x="7557464" y="1298139"/>
            <a:ext cx="474577" cy="477456"/>
          </a:xfrm>
          <a:prstGeom prst="ellipse">
            <a:avLst/>
          </a:prstGeom>
          <a:ln>
            <a:headEnd type="none" w="med" len="med"/>
            <a:tailEnd type="none" w="med" len="med"/>
          </a:ln>
          <a:extLst/>
        </p:spPr>
        <p:style>
          <a:lnRef idx="3">
            <a:schemeClr val="lt1"/>
          </a:lnRef>
          <a:fillRef idx="1">
            <a:schemeClr val="accent3"/>
          </a:fillRef>
          <a:effectRef idx="1">
            <a:schemeClr val="accent3"/>
          </a:effectRef>
          <a:fontRef idx="minor">
            <a:schemeClr val="lt1"/>
          </a:fontRef>
        </p:style>
        <p:txBody>
          <a:bodyPr vert="horz" wrap="square" lIns="91440" tIns="45720" rIns="91440" bIns="45720" numCol="1" rtlCol="0" anchor="ctr" anchorCtr="0" compatLnSpc="1">
            <a:prstTxWarp prst="textNoShape">
              <a:avLst/>
            </a:prstTxWarp>
          </a:bodyPr>
          <a:lstStyle/>
          <a:p>
            <a:r>
              <a:rPr lang="en-US" dirty="0" smtClean="0">
                <a:solidFill>
                  <a:schemeClr val="bg1"/>
                </a:solidFill>
                <a:latin typeface="Arial" charset="0"/>
                <a:ea typeface="黑体" pitchFamily="2" charset="-122"/>
              </a:rPr>
              <a:t>C</a:t>
            </a:r>
            <a:endParaRPr kumimoji="0" lang="en-GB" sz="2000" b="0" i="0" u="none" strike="noStrike" cap="none" normalizeH="0" baseline="0" dirty="0" smtClean="0">
              <a:ln>
                <a:noFill/>
              </a:ln>
              <a:solidFill>
                <a:schemeClr val="bg1"/>
              </a:solidFill>
              <a:effectLst/>
              <a:latin typeface="Arial" charset="0"/>
              <a:ea typeface="黑体" pitchFamily="2" charset="-122"/>
            </a:endParaRPr>
          </a:p>
        </p:txBody>
      </p:sp>
      <p:sp>
        <p:nvSpPr>
          <p:cNvPr id="19" name="矩形 18"/>
          <p:cNvSpPr/>
          <p:nvPr/>
        </p:nvSpPr>
        <p:spPr>
          <a:xfrm>
            <a:off x="3962400" y="4191000"/>
            <a:ext cx="4267200" cy="707886"/>
          </a:xfrm>
          <a:prstGeom prst="rect">
            <a:avLst/>
          </a:prstGeom>
        </p:spPr>
        <p:style>
          <a:lnRef idx="1">
            <a:schemeClr val="accent5"/>
          </a:lnRef>
          <a:fillRef idx="2">
            <a:schemeClr val="accent5"/>
          </a:fillRef>
          <a:effectRef idx="1">
            <a:schemeClr val="accent5"/>
          </a:effectRef>
          <a:fontRef idx="minor">
            <a:schemeClr val="dk1"/>
          </a:fontRef>
        </p:style>
        <p:txBody>
          <a:bodyPr wrap="square">
            <a:spAutoFit/>
          </a:bodyPr>
          <a:lstStyle/>
          <a:p>
            <a:r>
              <a:rPr lang="en-GB" dirty="0">
                <a:latin typeface="Times New Roman" panose="02020603050405020304" pitchFamily="18" charset="0"/>
                <a:cs typeface="Times New Roman" panose="02020603050405020304" pitchFamily="18" charset="0"/>
              </a:rPr>
              <a:t>maintains a sorted sub-array, and repetitively inserts new elements into </a:t>
            </a:r>
            <a:r>
              <a:rPr lang="en-GB" dirty="0" smtClean="0">
                <a:latin typeface="Times New Roman" panose="02020603050405020304" pitchFamily="18" charset="0"/>
                <a:cs typeface="Times New Roman" panose="02020603050405020304" pitchFamily="18" charset="0"/>
              </a:rPr>
              <a:t>it</a:t>
            </a:r>
            <a:r>
              <a:rPr lang="en-GB" dirty="0">
                <a:latin typeface="Times New Roman" panose="02020603050405020304" pitchFamily="18" charset="0"/>
                <a:cs typeface="Times New Roman" panose="02020603050405020304" pitchFamily="18" charset="0"/>
              </a:rPr>
              <a:t> </a:t>
            </a:r>
          </a:p>
        </p:txBody>
      </p:sp>
      <p:sp>
        <p:nvSpPr>
          <p:cNvPr id="20" name="矩形 19"/>
          <p:cNvSpPr/>
          <p:nvPr/>
        </p:nvSpPr>
        <p:spPr>
          <a:xfrm>
            <a:off x="3967201" y="5072069"/>
            <a:ext cx="4262399" cy="707886"/>
          </a:xfrm>
          <a:prstGeom prst="rect">
            <a:avLst/>
          </a:prstGeom>
        </p:spPr>
        <p:style>
          <a:lnRef idx="1">
            <a:schemeClr val="accent5"/>
          </a:lnRef>
          <a:fillRef idx="2">
            <a:schemeClr val="accent5"/>
          </a:fillRef>
          <a:effectRef idx="1">
            <a:schemeClr val="accent5"/>
          </a:effectRef>
          <a:fontRef idx="minor">
            <a:schemeClr val="dk1"/>
          </a:fontRef>
        </p:style>
        <p:txBody>
          <a:bodyPr wrap="square">
            <a:spAutoFit/>
          </a:bodyPr>
          <a:lstStyle/>
          <a:p>
            <a:r>
              <a:rPr lang="en-GB" dirty="0">
                <a:latin typeface="Times New Roman" panose="02020603050405020304" pitchFamily="18" charset="0"/>
                <a:cs typeface="Times New Roman" panose="02020603050405020304" pitchFamily="18" charset="0"/>
              </a:rPr>
              <a:t>repetitively pick up the smallest element and put it into the right position</a:t>
            </a:r>
          </a:p>
        </p:txBody>
      </p:sp>
      <p:sp>
        <p:nvSpPr>
          <p:cNvPr id="21" name="矩形 20"/>
          <p:cNvSpPr/>
          <p:nvPr/>
        </p:nvSpPr>
        <p:spPr>
          <a:xfrm>
            <a:off x="3962400" y="5964383"/>
            <a:ext cx="4258389" cy="707886"/>
          </a:xfrm>
          <a:prstGeom prst="rect">
            <a:avLst/>
          </a:prstGeom>
        </p:spPr>
        <p:style>
          <a:lnRef idx="1">
            <a:schemeClr val="accent5"/>
          </a:lnRef>
          <a:fillRef idx="2">
            <a:schemeClr val="accent5"/>
          </a:fillRef>
          <a:effectRef idx="1">
            <a:schemeClr val="accent5"/>
          </a:effectRef>
          <a:fontRef idx="minor">
            <a:schemeClr val="dk1"/>
          </a:fontRef>
        </p:style>
        <p:txBody>
          <a:bodyPr wrap="square">
            <a:spAutoFit/>
          </a:bodyPr>
          <a:lstStyle/>
          <a:p>
            <a:r>
              <a:rPr lang="en-GB" dirty="0">
                <a:latin typeface="Times New Roman" panose="02020603050405020304" pitchFamily="18" charset="0"/>
                <a:cs typeface="Times New Roman" panose="02020603050405020304" pitchFamily="18" charset="0"/>
              </a:rPr>
              <a:t>repetitively compares adjacent pairs of elements and swaps if necessary</a:t>
            </a:r>
          </a:p>
        </p:txBody>
      </p:sp>
    </p:spTree>
    <p:extLst>
      <p:ext uri="{BB962C8B-B14F-4D97-AF65-F5344CB8AC3E}">
        <p14:creationId xmlns:p14="http://schemas.microsoft.com/office/powerpoint/2010/main" val="11453622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折角形 11"/>
          <p:cNvSpPr/>
          <p:nvPr/>
        </p:nvSpPr>
        <p:spPr bwMode="auto">
          <a:xfrm>
            <a:off x="76200" y="4374550"/>
            <a:ext cx="2683948" cy="1219201"/>
          </a:xfrm>
          <a:prstGeom prst="foldedCorner">
            <a:avLst>
              <a:gd name="adj" fmla="val 28692"/>
            </a:avLst>
          </a:prstGeom>
          <a:ln w="57150">
            <a:solidFill>
              <a:srgbClr val="FF0000"/>
            </a:solidFill>
            <a:headEnd type="none" w="med" len="med"/>
            <a:tailEnd type="none" w="med" len="med"/>
          </a:ln>
          <a:extLs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accent3"/>
          </a:lnRef>
          <a:fillRef idx="2">
            <a:schemeClr val="accent3"/>
          </a:fillRef>
          <a:effectRef idx="1">
            <a:schemeClr val="accent3"/>
          </a:effectRef>
          <a:fontRef idx="minor">
            <a:schemeClr val="dk1"/>
          </a:fontRef>
        </p:style>
        <p:txBody>
          <a:bodyPr vert="horz" wrap="square" lIns="91440" tIns="45720" rIns="91440" bIns="45720" numCol="1" rtlCol="0" anchor="ctr" anchorCtr="0" compatLnSpc="1">
            <a:prstTxWarp prst="textNoShape">
              <a:avLst/>
            </a:prstTxWarp>
          </a:bodyPr>
          <a:lstStyle/>
          <a:p>
            <a:pPr marL="342900" indent="-342900">
              <a:spcBef>
                <a:spcPts val="0"/>
              </a:spcBef>
              <a:buFont typeface="Arial" panose="020B0604020202020204" pitchFamily="34" charset="0"/>
              <a:buChar char="•"/>
            </a:pPr>
            <a:endParaRPr lang="en-US" sz="2400" b="1" dirty="0">
              <a:solidFill>
                <a:srgbClr val="FF0000"/>
              </a:solidFill>
            </a:endParaRPr>
          </a:p>
          <a:p>
            <a:pPr marL="342900" indent="-342900">
              <a:spcBef>
                <a:spcPts val="0"/>
              </a:spcBef>
              <a:buFont typeface="Arial" panose="020B0604020202020204" pitchFamily="34" charset="0"/>
              <a:buChar char="•"/>
            </a:pPr>
            <a:r>
              <a:rPr lang="en-US" sz="2400" b="1" dirty="0">
                <a:solidFill>
                  <a:srgbClr val="FF0000"/>
                </a:solidFill>
              </a:rPr>
              <a:t>Insertion Sort</a:t>
            </a:r>
          </a:p>
          <a:p>
            <a:pPr marL="342900" indent="-342900">
              <a:spcBef>
                <a:spcPts val="0"/>
              </a:spcBef>
              <a:buFont typeface="Arial" panose="020B0604020202020204" pitchFamily="34" charset="0"/>
              <a:buChar char="•"/>
            </a:pPr>
            <a:r>
              <a:rPr lang="en-US" sz="2400" b="1" dirty="0">
                <a:solidFill>
                  <a:srgbClr val="FF0000"/>
                </a:solidFill>
              </a:rPr>
              <a:t>Selection Sort</a:t>
            </a:r>
          </a:p>
          <a:p>
            <a:pPr marL="342900" indent="-342900">
              <a:spcBef>
                <a:spcPts val="0"/>
              </a:spcBef>
              <a:buFont typeface="Arial" panose="020B0604020202020204" pitchFamily="34" charset="0"/>
              <a:buChar char="•"/>
            </a:pPr>
            <a:r>
              <a:rPr lang="en-US" sz="2400" b="1" dirty="0">
                <a:solidFill>
                  <a:srgbClr val="FF0000"/>
                </a:solidFill>
              </a:rPr>
              <a:t>Bubble Sort</a:t>
            </a:r>
            <a:endParaRPr lang="en-GB" sz="2400" b="1" dirty="0">
              <a:solidFill>
                <a:srgbClr val="FF0000"/>
              </a:solidFill>
            </a:endParaRPr>
          </a:p>
        </p:txBody>
      </p:sp>
      <p:sp>
        <p:nvSpPr>
          <p:cNvPr id="2" name="标题 1"/>
          <p:cNvSpPr>
            <a:spLocks noGrp="1"/>
          </p:cNvSpPr>
          <p:nvPr>
            <p:ph type="title"/>
          </p:nvPr>
        </p:nvSpPr>
        <p:spPr>
          <a:xfrm>
            <a:off x="1447800" y="274638"/>
            <a:ext cx="7696200" cy="1096962"/>
          </a:xfrm>
        </p:spPr>
        <p:txBody>
          <a:bodyPr/>
          <a:lstStyle/>
          <a:p>
            <a:r>
              <a:rPr lang="en-US" altLang="zh-CN" dirty="0" smtClean="0">
                <a:solidFill>
                  <a:prstClr val="white"/>
                </a:solidFill>
              </a:rPr>
              <a:t>Lesson Orientation</a:t>
            </a:r>
            <a:endParaRPr lang="en-US" altLang="zh-CN" dirty="0">
              <a:solidFill>
                <a:prstClr val="white"/>
              </a:solidFill>
            </a:endParaRPr>
          </a:p>
        </p:txBody>
      </p:sp>
      <p:sp>
        <p:nvSpPr>
          <p:cNvPr id="5" name="圆角矩形 4"/>
          <p:cNvSpPr/>
          <p:nvPr/>
        </p:nvSpPr>
        <p:spPr bwMode="auto">
          <a:xfrm>
            <a:off x="457200" y="2257043"/>
            <a:ext cx="1716024" cy="829056"/>
          </a:xfrm>
          <a:prstGeom prst="roundRect">
            <a:avLst/>
          </a:prstGeom>
          <a:ln w="57150">
            <a:solidFill>
              <a:srgbClr val="FF0000"/>
            </a:solidFill>
            <a:headEnd type="none" w="med" len="med"/>
            <a:tailEnd type="none" w="med" len="med"/>
          </a:ln>
          <a:extLs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accent1"/>
          </a:lnRef>
          <a:fillRef idx="2">
            <a:schemeClr val="accent1"/>
          </a:fillRef>
          <a:effectRef idx="1">
            <a:schemeClr val="accent1"/>
          </a:effectRef>
          <a:fontRef idx="minor">
            <a:schemeClr val="dk1"/>
          </a:fontRef>
        </p:style>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50000"/>
              </a:spcBef>
              <a:spcAft>
                <a:spcPct val="0"/>
              </a:spcAft>
              <a:buClrTx/>
              <a:buSzTx/>
              <a:buFontTx/>
              <a:buNone/>
              <a:tabLst/>
            </a:pPr>
            <a:r>
              <a:rPr kumimoji="0" lang="en-US" altLang="zh-CN" sz="2400" b="1" i="0" u="none" strike="noStrike" cap="none" normalizeH="0" baseline="0" dirty="0" smtClean="0">
                <a:ln>
                  <a:noFill/>
                </a:ln>
                <a:solidFill>
                  <a:schemeClr val="tx1"/>
                </a:solidFill>
                <a:latin typeface="Arial" charset="0"/>
                <a:ea typeface="黑体" pitchFamily="2" charset="-122"/>
              </a:rPr>
              <a:t>Sorting Algorithm</a:t>
            </a:r>
            <a:endParaRPr kumimoji="0" lang="zh-CN" altLang="en-US" sz="2400" b="1" i="0" u="none" strike="noStrike" cap="none" normalizeH="0" baseline="0" dirty="0" smtClean="0">
              <a:ln>
                <a:noFill/>
              </a:ln>
              <a:solidFill>
                <a:schemeClr val="tx1"/>
              </a:solidFill>
              <a:latin typeface="Arial" charset="0"/>
              <a:ea typeface="黑体" pitchFamily="2" charset="-122"/>
            </a:endParaRPr>
          </a:p>
        </p:txBody>
      </p:sp>
      <p:sp>
        <p:nvSpPr>
          <p:cNvPr id="6" name="Rectangle 3"/>
          <p:cNvSpPr txBox="1">
            <a:spLocks noChangeArrowheads="1"/>
          </p:cNvSpPr>
          <p:nvPr/>
        </p:nvSpPr>
        <p:spPr bwMode="auto">
          <a:xfrm>
            <a:off x="3519100" y="1752599"/>
            <a:ext cx="1828800" cy="448056"/>
          </a:xfrm>
          <a:prstGeom prst="rect">
            <a:avLst/>
          </a:prstGeom>
          <a:ln/>
          <a:extLst/>
        </p:spPr>
        <p:style>
          <a:lnRef idx="1">
            <a:schemeClr val="accent1"/>
          </a:lnRef>
          <a:fillRef idx="2">
            <a:schemeClr val="accent1"/>
          </a:fillRef>
          <a:effectRef idx="1">
            <a:schemeClr val="accent1"/>
          </a:effectRef>
          <a:fontRef idx="minor">
            <a:schemeClr val="dk1"/>
          </a:fontRef>
        </p:style>
        <p:txBody>
          <a:bodyPr vert="horz" wrap="square" lIns="91440" tIns="45720" rIns="91440" bIns="45720" numCol="1" anchor="ctr" anchorCtr="0" compatLnSpc="1">
            <a:prstTxWarp prst="textNoShape">
              <a:avLst/>
            </a:prstTxWarp>
          </a:bodyPr>
          <a:lstStyle/>
          <a:p>
            <a:r>
              <a:rPr lang="en-US" altLang="zh-CN" b="1" dirty="0" smtClean="0">
                <a:solidFill>
                  <a:schemeClr val="tx1"/>
                </a:solidFill>
                <a:latin typeface="Arial" charset="0"/>
                <a:ea typeface="黑体" pitchFamily="2" charset="-122"/>
              </a:rPr>
              <a:t>Introduction</a:t>
            </a:r>
          </a:p>
        </p:txBody>
      </p:sp>
      <p:sp>
        <p:nvSpPr>
          <p:cNvPr id="7" name="Rectangle 3"/>
          <p:cNvSpPr txBox="1">
            <a:spLocks noChangeArrowheads="1"/>
          </p:cNvSpPr>
          <p:nvPr/>
        </p:nvSpPr>
        <p:spPr bwMode="auto">
          <a:xfrm>
            <a:off x="3519100" y="2752343"/>
            <a:ext cx="1828800" cy="448056"/>
          </a:xfrm>
          <a:prstGeom prst="rect">
            <a:avLst/>
          </a:prstGeom>
          <a:ln/>
          <a:extLst/>
        </p:spPr>
        <p:style>
          <a:lnRef idx="1">
            <a:schemeClr val="accent1"/>
          </a:lnRef>
          <a:fillRef idx="2">
            <a:schemeClr val="accent1"/>
          </a:fillRef>
          <a:effectRef idx="1">
            <a:schemeClr val="accent1"/>
          </a:effectRef>
          <a:fontRef idx="minor">
            <a:schemeClr val="dk1"/>
          </a:fontRef>
        </p:style>
        <p:txBody>
          <a:bodyPr vert="horz" wrap="square" lIns="91440" tIns="45720" rIns="91440" bIns="45720" numCol="1" anchor="ctr" anchorCtr="0" compatLnSpc="1">
            <a:prstTxWarp prst="textNoShape">
              <a:avLst/>
            </a:prstTxWarp>
          </a:bodyPr>
          <a:lstStyle/>
          <a:p>
            <a:r>
              <a:rPr lang="en-US" altLang="zh-CN" b="1" dirty="0" smtClean="0">
                <a:solidFill>
                  <a:schemeClr val="tx1"/>
                </a:solidFill>
                <a:latin typeface="Arial" charset="0"/>
                <a:ea typeface="黑体" pitchFamily="2" charset="-122"/>
              </a:rPr>
              <a:t>Applications</a:t>
            </a:r>
          </a:p>
        </p:txBody>
      </p:sp>
      <p:sp>
        <p:nvSpPr>
          <p:cNvPr id="13" name="Rectangle 3"/>
          <p:cNvSpPr txBox="1">
            <a:spLocks noChangeArrowheads="1"/>
          </p:cNvSpPr>
          <p:nvPr/>
        </p:nvSpPr>
        <p:spPr bwMode="auto">
          <a:xfrm>
            <a:off x="3444347" y="3849017"/>
            <a:ext cx="2135201" cy="453414"/>
          </a:xfrm>
          <a:prstGeom prst="rect">
            <a:avLst/>
          </a:prstGeom>
          <a:ln/>
          <a:extLst/>
        </p:spPr>
        <p:style>
          <a:lnRef idx="1">
            <a:schemeClr val="accent3"/>
          </a:lnRef>
          <a:fillRef idx="2">
            <a:schemeClr val="accent3"/>
          </a:fillRef>
          <a:effectRef idx="1">
            <a:schemeClr val="accent3"/>
          </a:effectRef>
          <a:fontRef idx="minor">
            <a:schemeClr val="dk1"/>
          </a:fontRef>
        </p:style>
        <p:txBody>
          <a:bodyPr vert="horz" wrap="square" lIns="91440" tIns="45720" rIns="91440" bIns="45720" numCol="1" anchor="ctr" anchorCtr="0" compatLnSpc="1">
            <a:prstTxWarp prst="textNoShape">
              <a:avLst/>
            </a:prstTxWarp>
          </a:bodyPr>
          <a:lstStyle/>
          <a:p>
            <a:pPr algn="ctr">
              <a:spcBef>
                <a:spcPts val="0"/>
              </a:spcBef>
            </a:pPr>
            <a:r>
              <a:rPr lang="en-US" altLang="zh-CN" b="1" dirty="0" smtClean="0">
                <a:solidFill>
                  <a:schemeClr val="tx1"/>
                </a:solidFill>
                <a:latin typeface="Arial" charset="0"/>
                <a:ea typeface="黑体" pitchFamily="2" charset="-122"/>
              </a:rPr>
              <a:t>Algorithm</a:t>
            </a:r>
          </a:p>
        </p:txBody>
      </p:sp>
      <p:sp>
        <p:nvSpPr>
          <p:cNvPr id="14" name="Rectangle 3"/>
          <p:cNvSpPr txBox="1">
            <a:spLocks noChangeArrowheads="1"/>
          </p:cNvSpPr>
          <p:nvPr/>
        </p:nvSpPr>
        <p:spPr bwMode="auto">
          <a:xfrm>
            <a:off x="3453491" y="4774454"/>
            <a:ext cx="2129101" cy="453414"/>
          </a:xfrm>
          <a:prstGeom prst="rect">
            <a:avLst/>
          </a:prstGeom>
          <a:ln w="57150">
            <a:solidFill>
              <a:srgbClr val="FF0000"/>
            </a:solidFill>
          </a:ln>
          <a:extLst/>
        </p:spPr>
        <p:style>
          <a:lnRef idx="1">
            <a:schemeClr val="accent3"/>
          </a:lnRef>
          <a:fillRef idx="2">
            <a:schemeClr val="accent3"/>
          </a:fillRef>
          <a:effectRef idx="1">
            <a:schemeClr val="accent3"/>
          </a:effectRef>
          <a:fontRef idx="minor">
            <a:schemeClr val="dk1"/>
          </a:fontRef>
        </p:style>
        <p:txBody>
          <a:bodyPr vert="horz" wrap="square" lIns="91440" tIns="45720" rIns="91440" bIns="45720" numCol="1" anchor="ctr" anchorCtr="0" compatLnSpc="1">
            <a:prstTxWarp prst="textNoShape">
              <a:avLst/>
            </a:prstTxWarp>
          </a:bodyPr>
          <a:lstStyle/>
          <a:p>
            <a:pPr algn="ctr">
              <a:spcBef>
                <a:spcPts val="0"/>
              </a:spcBef>
            </a:pPr>
            <a:r>
              <a:rPr lang="en-US" altLang="zh-CN" b="1" dirty="0" smtClean="0">
                <a:solidFill>
                  <a:schemeClr val="tx1"/>
                </a:solidFill>
                <a:latin typeface="Arial" charset="0"/>
                <a:ea typeface="黑体" pitchFamily="2" charset="-122"/>
              </a:rPr>
              <a:t>Implementation</a:t>
            </a:r>
          </a:p>
        </p:txBody>
      </p:sp>
      <p:sp>
        <p:nvSpPr>
          <p:cNvPr id="15" name="Rectangle 3"/>
          <p:cNvSpPr txBox="1">
            <a:spLocks noChangeArrowheads="1"/>
          </p:cNvSpPr>
          <p:nvPr/>
        </p:nvSpPr>
        <p:spPr bwMode="auto">
          <a:xfrm>
            <a:off x="3487020" y="5723767"/>
            <a:ext cx="2106732" cy="448433"/>
          </a:xfrm>
          <a:prstGeom prst="rect">
            <a:avLst/>
          </a:prstGeom>
          <a:ln/>
          <a:extLst/>
        </p:spPr>
        <p:style>
          <a:lnRef idx="1">
            <a:schemeClr val="accent3"/>
          </a:lnRef>
          <a:fillRef idx="2">
            <a:schemeClr val="accent3"/>
          </a:fillRef>
          <a:effectRef idx="1">
            <a:schemeClr val="accent3"/>
          </a:effectRef>
          <a:fontRef idx="minor">
            <a:schemeClr val="dk1"/>
          </a:fontRef>
        </p:style>
        <p:txBody>
          <a:bodyPr vert="horz" wrap="square" lIns="91440" tIns="45720" rIns="91440" bIns="45720" numCol="1" anchor="ctr" anchorCtr="0" compatLnSpc="1">
            <a:prstTxWarp prst="textNoShape">
              <a:avLst/>
            </a:prstTxWarp>
          </a:bodyPr>
          <a:lstStyle/>
          <a:p>
            <a:pPr algn="ctr">
              <a:spcBef>
                <a:spcPts val="0"/>
              </a:spcBef>
            </a:pPr>
            <a:r>
              <a:rPr lang="en-US" altLang="zh-CN" b="1" dirty="0" smtClean="0">
                <a:solidFill>
                  <a:schemeClr val="tx1"/>
                </a:solidFill>
                <a:latin typeface="Arial" charset="0"/>
                <a:ea typeface="黑体" pitchFamily="2" charset="-122"/>
              </a:rPr>
              <a:t>Performances</a:t>
            </a:r>
          </a:p>
        </p:txBody>
      </p:sp>
      <p:cxnSp>
        <p:nvCxnSpPr>
          <p:cNvPr id="16" name="肘形连接符 15"/>
          <p:cNvCxnSpPr>
            <a:stCxn id="5" idx="3"/>
            <a:endCxn id="6" idx="1"/>
          </p:cNvCxnSpPr>
          <p:nvPr/>
        </p:nvCxnSpPr>
        <p:spPr bwMode="auto">
          <a:xfrm flipV="1">
            <a:off x="2173224" y="1976627"/>
            <a:ext cx="1345876" cy="694944"/>
          </a:xfrm>
          <a:prstGeom prst="bentConnector3">
            <a:avLst>
              <a:gd name="adj1" fmla="val 17388"/>
            </a:avLst>
          </a:prstGeom>
          <a:solidFill>
            <a:schemeClr val="bg1"/>
          </a:solidFill>
          <a:ln w="12700" cap="flat" cmpd="sng" algn="ctr">
            <a:solidFill>
              <a:srgbClr val="000066"/>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8" name="肘形连接符 17"/>
          <p:cNvCxnSpPr>
            <a:stCxn id="5" idx="3"/>
            <a:endCxn id="7" idx="1"/>
          </p:cNvCxnSpPr>
          <p:nvPr/>
        </p:nvCxnSpPr>
        <p:spPr bwMode="auto">
          <a:xfrm>
            <a:off x="2173224" y="2671571"/>
            <a:ext cx="1345876" cy="304800"/>
          </a:xfrm>
          <a:prstGeom prst="bentConnector3">
            <a:avLst>
              <a:gd name="adj1" fmla="val 17388"/>
            </a:avLst>
          </a:prstGeom>
          <a:solidFill>
            <a:schemeClr val="bg1"/>
          </a:solidFill>
          <a:ln w="12700" cap="flat" cmpd="sng" algn="ctr">
            <a:solidFill>
              <a:srgbClr val="000066"/>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0" name="肘形连接符 19"/>
          <p:cNvCxnSpPr>
            <a:endCxn id="13" idx="1"/>
          </p:cNvCxnSpPr>
          <p:nvPr/>
        </p:nvCxnSpPr>
        <p:spPr bwMode="auto">
          <a:xfrm flipV="1">
            <a:off x="2760148" y="4075724"/>
            <a:ext cx="684199" cy="928730"/>
          </a:xfrm>
          <a:prstGeom prst="bentConnector3">
            <a:avLst>
              <a:gd name="adj1" fmla="val 19707"/>
            </a:avLst>
          </a:prstGeom>
          <a:solidFill>
            <a:schemeClr val="bg1"/>
          </a:solidFill>
          <a:ln w="12700" cap="flat" cmpd="sng" algn="ctr">
            <a:solidFill>
              <a:srgbClr val="000066"/>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2" name="肘形连接符 21"/>
          <p:cNvCxnSpPr>
            <a:endCxn id="14" idx="1"/>
          </p:cNvCxnSpPr>
          <p:nvPr/>
        </p:nvCxnSpPr>
        <p:spPr bwMode="auto">
          <a:xfrm flipV="1">
            <a:off x="2760148" y="5001161"/>
            <a:ext cx="693343" cy="3293"/>
          </a:xfrm>
          <a:prstGeom prst="bentConnector3">
            <a:avLst/>
          </a:prstGeom>
          <a:solidFill>
            <a:schemeClr val="bg1"/>
          </a:solidFill>
          <a:ln w="57150" cap="flat" cmpd="sng" algn="ctr">
            <a:solidFill>
              <a:srgbClr val="FF0000"/>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4" name="肘形连接符 23"/>
          <p:cNvCxnSpPr>
            <a:endCxn id="15" idx="1"/>
          </p:cNvCxnSpPr>
          <p:nvPr/>
        </p:nvCxnSpPr>
        <p:spPr bwMode="auto">
          <a:xfrm>
            <a:off x="2760148" y="5004454"/>
            <a:ext cx="726872" cy="943530"/>
          </a:xfrm>
          <a:prstGeom prst="bentConnector3">
            <a:avLst>
              <a:gd name="adj1" fmla="val 18131"/>
            </a:avLst>
          </a:prstGeom>
          <a:solidFill>
            <a:schemeClr val="bg1"/>
          </a:solidFill>
          <a:ln w="12700" cap="flat" cmpd="sng" algn="ctr">
            <a:solidFill>
              <a:srgbClr val="000066"/>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6" name="TextBox 51"/>
          <p:cNvSpPr txBox="1"/>
          <p:nvPr/>
        </p:nvSpPr>
        <p:spPr>
          <a:xfrm>
            <a:off x="2555670" y="1637869"/>
            <a:ext cx="925253" cy="400110"/>
          </a:xfrm>
          <a:prstGeom prst="rect">
            <a:avLst/>
          </a:prstGeom>
          <a:noFill/>
        </p:spPr>
        <p:txBody>
          <a:bodyPr wrap="none" rtlCol="0">
            <a:spAutoFit/>
          </a:bodyPr>
          <a:lstStyle/>
          <a:p>
            <a:r>
              <a:rPr lang="en-US" altLang="zh-CN" dirty="0" smtClean="0">
                <a:solidFill>
                  <a:srgbClr val="006699"/>
                </a:solidFill>
              </a:rPr>
              <a:t>What?</a:t>
            </a:r>
            <a:endParaRPr lang="zh-CN" altLang="en-US" dirty="0">
              <a:solidFill>
                <a:srgbClr val="006699"/>
              </a:solidFill>
            </a:endParaRPr>
          </a:p>
        </p:txBody>
      </p:sp>
      <p:sp>
        <p:nvSpPr>
          <p:cNvPr id="27" name="TextBox 52"/>
          <p:cNvSpPr txBox="1"/>
          <p:nvPr/>
        </p:nvSpPr>
        <p:spPr>
          <a:xfrm>
            <a:off x="2656800" y="2602300"/>
            <a:ext cx="840295" cy="400110"/>
          </a:xfrm>
          <a:prstGeom prst="rect">
            <a:avLst/>
          </a:prstGeom>
          <a:noFill/>
        </p:spPr>
        <p:txBody>
          <a:bodyPr wrap="none" rtlCol="0">
            <a:spAutoFit/>
          </a:bodyPr>
          <a:lstStyle/>
          <a:p>
            <a:r>
              <a:rPr lang="en-US" altLang="zh-CN" dirty="0" smtClean="0">
                <a:solidFill>
                  <a:srgbClr val="006699"/>
                </a:solidFill>
              </a:rPr>
              <a:t>Why?</a:t>
            </a:r>
            <a:endParaRPr lang="zh-CN" altLang="en-US" dirty="0">
              <a:solidFill>
                <a:srgbClr val="006699"/>
              </a:solidFill>
            </a:endParaRPr>
          </a:p>
        </p:txBody>
      </p:sp>
      <p:sp>
        <p:nvSpPr>
          <p:cNvPr id="72" name="TextBox 51"/>
          <p:cNvSpPr txBox="1"/>
          <p:nvPr/>
        </p:nvSpPr>
        <p:spPr>
          <a:xfrm>
            <a:off x="2785255" y="3557016"/>
            <a:ext cx="925253" cy="400110"/>
          </a:xfrm>
          <a:prstGeom prst="rect">
            <a:avLst/>
          </a:prstGeom>
          <a:noFill/>
        </p:spPr>
        <p:txBody>
          <a:bodyPr wrap="none" rtlCol="0">
            <a:spAutoFit/>
          </a:bodyPr>
          <a:lstStyle/>
          <a:p>
            <a:r>
              <a:rPr lang="en-US" altLang="zh-CN" dirty="0" smtClean="0">
                <a:solidFill>
                  <a:srgbClr val="006699"/>
                </a:solidFill>
              </a:rPr>
              <a:t>What?</a:t>
            </a:r>
            <a:endParaRPr lang="zh-CN" altLang="en-US" dirty="0">
              <a:solidFill>
                <a:srgbClr val="006699"/>
              </a:solidFill>
            </a:endParaRPr>
          </a:p>
        </p:txBody>
      </p:sp>
      <p:sp>
        <p:nvSpPr>
          <p:cNvPr id="77" name="TextBox 51"/>
          <p:cNvSpPr txBox="1"/>
          <p:nvPr/>
        </p:nvSpPr>
        <p:spPr>
          <a:xfrm>
            <a:off x="2850158" y="4459224"/>
            <a:ext cx="841897" cy="400110"/>
          </a:xfrm>
          <a:prstGeom prst="rect">
            <a:avLst/>
          </a:prstGeom>
          <a:noFill/>
        </p:spPr>
        <p:txBody>
          <a:bodyPr wrap="none" rtlCol="0">
            <a:spAutoFit/>
          </a:bodyPr>
          <a:lstStyle/>
          <a:p>
            <a:r>
              <a:rPr lang="en-US" altLang="zh-CN" dirty="0" smtClean="0">
                <a:solidFill>
                  <a:srgbClr val="FF0000"/>
                </a:solidFill>
              </a:rPr>
              <a:t>How?</a:t>
            </a:r>
            <a:endParaRPr lang="zh-CN" altLang="en-US" dirty="0">
              <a:solidFill>
                <a:srgbClr val="FF0000"/>
              </a:solidFill>
            </a:endParaRPr>
          </a:p>
        </p:txBody>
      </p:sp>
      <p:sp>
        <p:nvSpPr>
          <p:cNvPr id="78" name="TextBox 51"/>
          <p:cNvSpPr txBox="1"/>
          <p:nvPr/>
        </p:nvSpPr>
        <p:spPr>
          <a:xfrm>
            <a:off x="2850159" y="5467290"/>
            <a:ext cx="1141659" cy="400110"/>
          </a:xfrm>
          <a:prstGeom prst="rect">
            <a:avLst/>
          </a:prstGeom>
          <a:noFill/>
        </p:spPr>
        <p:txBody>
          <a:bodyPr wrap="none" rtlCol="0">
            <a:spAutoFit/>
          </a:bodyPr>
          <a:lstStyle/>
          <a:p>
            <a:r>
              <a:rPr lang="en-US" altLang="zh-CN" dirty="0" smtClean="0">
                <a:solidFill>
                  <a:srgbClr val="006699"/>
                </a:solidFill>
              </a:rPr>
              <a:t>Analysis</a:t>
            </a:r>
            <a:endParaRPr lang="zh-CN" altLang="en-US" dirty="0">
              <a:solidFill>
                <a:srgbClr val="006699"/>
              </a:solidFill>
            </a:endParaRPr>
          </a:p>
        </p:txBody>
      </p:sp>
      <p:cxnSp>
        <p:nvCxnSpPr>
          <p:cNvPr id="80" name="直接箭头连接符 79"/>
          <p:cNvCxnSpPr/>
          <p:nvPr/>
        </p:nvCxnSpPr>
        <p:spPr bwMode="auto">
          <a:xfrm>
            <a:off x="1295400" y="3122158"/>
            <a:ext cx="0" cy="1180273"/>
          </a:xfrm>
          <a:prstGeom prst="straightConnector1">
            <a:avLst/>
          </a:prstGeom>
          <a:solidFill>
            <a:schemeClr val="bg1"/>
          </a:solidFill>
          <a:ln w="38100" cap="flat" cmpd="sng" algn="ctr">
            <a:solidFill>
              <a:srgbClr val="FF0000"/>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83" name="TextBox 51"/>
          <p:cNvSpPr txBox="1"/>
          <p:nvPr/>
        </p:nvSpPr>
        <p:spPr>
          <a:xfrm>
            <a:off x="320096" y="3530269"/>
            <a:ext cx="2294474" cy="400110"/>
          </a:xfrm>
          <a:prstGeom prst="rect">
            <a:avLst/>
          </a:prstGeom>
          <a:noFill/>
        </p:spPr>
        <p:txBody>
          <a:bodyPr wrap="none" rtlCol="0">
            <a:spAutoFit/>
          </a:bodyPr>
          <a:lstStyle/>
          <a:p>
            <a:r>
              <a:rPr lang="en-US" altLang="zh-CN" dirty="0" smtClean="0">
                <a:solidFill>
                  <a:srgbClr val="FF0000"/>
                </a:solidFill>
              </a:rPr>
              <a:t>3 Basic Algorithms</a:t>
            </a:r>
            <a:endParaRPr lang="zh-CN" altLang="en-US" dirty="0">
              <a:solidFill>
                <a:srgbClr val="FF0000"/>
              </a:solidFill>
            </a:endParaRPr>
          </a:p>
        </p:txBody>
      </p:sp>
      <p:sp>
        <p:nvSpPr>
          <p:cNvPr id="90" name="圆角矩形 89"/>
          <p:cNvSpPr/>
          <p:nvPr/>
        </p:nvSpPr>
        <p:spPr bwMode="auto">
          <a:xfrm>
            <a:off x="6360343" y="2453788"/>
            <a:ext cx="1905000" cy="668370"/>
          </a:xfrm>
          <a:prstGeom prst="roundRect">
            <a:avLst/>
          </a:prstGeom>
          <a:ln>
            <a:headEnd type="none" w="med" len="med"/>
            <a:tailEnd type="none" w="med" len="med"/>
          </a:ln>
          <a:extLst/>
        </p:spPr>
        <p:style>
          <a:lnRef idx="3">
            <a:schemeClr val="lt1"/>
          </a:lnRef>
          <a:fillRef idx="1">
            <a:schemeClr val="accent6"/>
          </a:fillRef>
          <a:effectRef idx="1">
            <a:schemeClr val="accent6"/>
          </a:effectRef>
          <a:fontRef idx="minor">
            <a:schemeClr val="lt1"/>
          </a:fontRef>
        </p:style>
        <p:txBody>
          <a:bodyPr vert="horz" wrap="square" lIns="91440" tIns="45720" rIns="91440" bIns="45720" numCol="1" rtlCol="0" anchor="ctr" anchorCtr="0" compatLnSpc="1">
            <a:prstTxWarp prst="textNoShape">
              <a:avLst/>
            </a:prstTxWarp>
          </a:bodyPr>
          <a:lstStyle/>
          <a:p>
            <a:pPr>
              <a:spcBef>
                <a:spcPts val="0"/>
              </a:spcBef>
            </a:pPr>
            <a:r>
              <a:rPr lang="en-US" altLang="zh-CN" b="1" dirty="0">
                <a:solidFill>
                  <a:schemeClr val="bg1"/>
                </a:solidFill>
                <a:effectLst>
                  <a:outerShdw blurRad="38100" dist="38100" dir="2700000" algn="tl">
                    <a:srgbClr val="000000">
                      <a:alpha val="43137"/>
                    </a:srgbClr>
                  </a:outerShdw>
                </a:effectLst>
                <a:latin typeface="Arial" charset="0"/>
                <a:ea typeface="黑体" pitchFamily="2" charset="-122"/>
              </a:rPr>
              <a:t>Link with real world </a:t>
            </a:r>
            <a:r>
              <a:rPr lang="en-US" altLang="zh-CN" b="1" dirty="0" smtClean="0">
                <a:solidFill>
                  <a:schemeClr val="bg1"/>
                </a:solidFill>
                <a:effectLst>
                  <a:outerShdw blurRad="38100" dist="38100" dir="2700000" algn="tl">
                    <a:srgbClr val="000000">
                      <a:alpha val="43137"/>
                    </a:srgbClr>
                  </a:outerShdw>
                </a:effectLst>
                <a:latin typeface="Arial" charset="0"/>
                <a:ea typeface="黑体" pitchFamily="2" charset="-122"/>
              </a:rPr>
              <a:t>cases</a:t>
            </a:r>
            <a:endParaRPr lang="zh-CN" altLang="en-US" b="1" dirty="0">
              <a:solidFill>
                <a:schemeClr val="bg1"/>
              </a:solidFill>
              <a:effectLst>
                <a:outerShdw blurRad="38100" dist="38100" dir="2700000" algn="tl">
                  <a:srgbClr val="000000">
                    <a:alpha val="43137"/>
                  </a:srgbClr>
                </a:outerShdw>
              </a:effectLst>
              <a:latin typeface="Arial" charset="0"/>
              <a:ea typeface="黑体" pitchFamily="2" charset="-122"/>
            </a:endParaRPr>
          </a:p>
        </p:txBody>
      </p:sp>
      <p:sp>
        <p:nvSpPr>
          <p:cNvPr id="91" name="圆角矩形 90"/>
          <p:cNvSpPr/>
          <p:nvPr/>
        </p:nvSpPr>
        <p:spPr bwMode="auto">
          <a:xfrm>
            <a:off x="5952252" y="3678748"/>
            <a:ext cx="1737071" cy="668370"/>
          </a:xfrm>
          <a:prstGeom prst="roundRect">
            <a:avLst/>
          </a:prstGeom>
          <a:ln>
            <a:headEnd type="none" w="med" len="med"/>
            <a:tailEnd type="none" w="med" len="med"/>
          </a:ln>
          <a:extLst/>
        </p:spPr>
        <p:style>
          <a:lnRef idx="3">
            <a:schemeClr val="lt1"/>
          </a:lnRef>
          <a:fillRef idx="1">
            <a:schemeClr val="accent6"/>
          </a:fillRef>
          <a:effectRef idx="1">
            <a:schemeClr val="accent6"/>
          </a:effectRef>
          <a:fontRef idx="minor">
            <a:schemeClr val="lt1"/>
          </a:fontRef>
        </p:style>
        <p:txBody>
          <a:bodyPr vert="horz" wrap="square" lIns="91440" tIns="45720" rIns="91440" bIns="45720" numCol="1" rtlCol="0" anchor="ctr" anchorCtr="0" compatLnSpc="1">
            <a:prstTxWarp prst="textNoShape">
              <a:avLst/>
            </a:prstTxWarp>
          </a:bodyPr>
          <a:lstStyle/>
          <a:p>
            <a:pPr algn="ctr"/>
            <a:r>
              <a:rPr lang="en-US" altLang="zh-CN" b="1" dirty="0">
                <a:solidFill>
                  <a:schemeClr val="bg1"/>
                </a:solidFill>
                <a:effectLst>
                  <a:outerShdw blurRad="38100" dist="38100" dir="2700000" algn="tl">
                    <a:srgbClr val="000000">
                      <a:alpha val="43137"/>
                    </a:srgbClr>
                  </a:outerShdw>
                </a:effectLst>
                <a:latin typeface="Arial" charset="0"/>
                <a:ea typeface="黑体" pitchFamily="2" charset="-122"/>
              </a:rPr>
              <a:t>Cooperative Learning</a:t>
            </a:r>
            <a:endParaRPr lang="zh-CN" altLang="en-US" b="1" dirty="0">
              <a:solidFill>
                <a:schemeClr val="bg1"/>
              </a:solidFill>
              <a:effectLst>
                <a:outerShdw blurRad="38100" dist="38100" dir="2700000" algn="tl">
                  <a:srgbClr val="000000">
                    <a:alpha val="43137"/>
                  </a:srgbClr>
                </a:outerShdw>
              </a:effectLst>
              <a:latin typeface="Arial" charset="0"/>
              <a:ea typeface="黑体" pitchFamily="2" charset="-122"/>
            </a:endParaRPr>
          </a:p>
        </p:txBody>
      </p:sp>
      <p:sp>
        <p:nvSpPr>
          <p:cNvPr id="92" name="圆角矩形 91"/>
          <p:cNvSpPr/>
          <p:nvPr/>
        </p:nvSpPr>
        <p:spPr bwMode="auto">
          <a:xfrm>
            <a:off x="7614465" y="3678748"/>
            <a:ext cx="1465634" cy="668370"/>
          </a:xfrm>
          <a:prstGeom prst="roundRect">
            <a:avLst/>
          </a:prstGeom>
          <a:ln>
            <a:headEnd type="none" w="med" len="med"/>
            <a:tailEnd type="none" w="med" len="med"/>
          </a:ln>
          <a:extLst/>
        </p:spPr>
        <p:style>
          <a:lnRef idx="3">
            <a:schemeClr val="lt1"/>
          </a:lnRef>
          <a:fillRef idx="1">
            <a:schemeClr val="accent6"/>
          </a:fillRef>
          <a:effectRef idx="1">
            <a:schemeClr val="accent6"/>
          </a:effectRef>
          <a:fontRef idx="minor">
            <a:schemeClr val="lt1"/>
          </a:fontRef>
        </p:style>
        <p:txBody>
          <a:bodyPr vert="horz" wrap="square" lIns="91440" tIns="45720" rIns="91440" bIns="45720" numCol="1" rtlCol="0" anchor="ctr" anchorCtr="0" compatLnSpc="1">
            <a:prstTxWarp prst="textNoShape">
              <a:avLst/>
            </a:prstTxWarp>
          </a:bodyPr>
          <a:lstStyle/>
          <a:p>
            <a:pPr algn="ctr"/>
            <a:r>
              <a:rPr lang="en-US" altLang="zh-CN" b="1" dirty="0">
                <a:solidFill>
                  <a:schemeClr val="bg1"/>
                </a:solidFill>
                <a:effectLst>
                  <a:outerShdw blurRad="38100" dist="38100" dir="2700000" algn="tl">
                    <a:srgbClr val="000000">
                      <a:alpha val="43137"/>
                    </a:srgbClr>
                  </a:outerShdw>
                </a:effectLst>
                <a:latin typeface="Arial" charset="0"/>
                <a:ea typeface="黑体" pitchFamily="2" charset="-122"/>
              </a:rPr>
              <a:t>Group Acting</a:t>
            </a:r>
            <a:endParaRPr lang="zh-CN" altLang="en-US" b="1" dirty="0">
              <a:solidFill>
                <a:schemeClr val="bg1"/>
              </a:solidFill>
              <a:effectLst>
                <a:outerShdw blurRad="38100" dist="38100" dir="2700000" algn="tl">
                  <a:srgbClr val="000000">
                    <a:alpha val="43137"/>
                  </a:srgbClr>
                </a:outerShdw>
              </a:effectLst>
              <a:latin typeface="Arial" charset="0"/>
              <a:ea typeface="黑体" pitchFamily="2" charset="-122"/>
            </a:endParaRPr>
          </a:p>
        </p:txBody>
      </p:sp>
      <p:sp>
        <p:nvSpPr>
          <p:cNvPr id="93" name="圆角矩形 92"/>
          <p:cNvSpPr/>
          <p:nvPr/>
        </p:nvSpPr>
        <p:spPr bwMode="auto">
          <a:xfrm>
            <a:off x="5933964" y="4666976"/>
            <a:ext cx="1680501" cy="668370"/>
          </a:xfrm>
          <a:prstGeom prst="roundRect">
            <a:avLst/>
          </a:prstGeom>
          <a:ln>
            <a:headEnd type="none" w="med" len="med"/>
            <a:tailEnd type="none" w="med" len="med"/>
          </a:ln>
          <a:extLst/>
        </p:spPr>
        <p:style>
          <a:lnRef idx="3">
            <a:schemeClr val="lt1"/>
          </a:lnRef>
          <a:fillRef idx="1">
            <a:schemeClr val="accent6"/>
          </a:fillRef>
          <a:effectRef idx="1">
            <a:schemeClr val="accent6"/>
          </a:effectRef>
          <a:fontRef idx="minor">
            <a:schemeClr val="lt1"/>
          </a:fontRef>
        </p:style>
        <p:txBody>
          <a:bodyPr vert="horz" wrap="square" lIns="91440" tIns="45720" rIns="91440" bIns="45720" numCol="1" rtlCol="0" anchor="ctr" anchorCtr="0" compatLnSpc="1">
            <a:prstTxWarp prst="textNoShape">
              <a:avLst/>
            </a:prstTxWarp>
          </a:bodyPr>
          <a:lstStyle/>
          <a:p>
            <a:pPr algn="ctr"/>
            <a:r>
              <a:rPr lang="en-US" altLang="zh-CN" b="1" dirty="0">
                <a:solidFill>
                  <a:schemeClr val="bg1"/>
                </a:solidFill>
                <a:effectLst>
                  <a:outerShdw blurRad="38100" dist="38100" dir="2700000" algn="tl">
                    <a:srgbClr val="000000">
                      <a:alpha val="43137"/>
                    </a:srgbClr>
                  </a:outerShdw>
                </a:effectLst>
                <a:latin typeface="Arial" charset="0"/>
                <a:ea typeface="黑体" pitchFamily="2" charset="-122"/>
              </a:rPr>
              <a:t>Reciprocal </a:t>
            </a:r>
            <a:r>
              <a:rPr lang="en-US" altLang="zh-CN" b="1" dirty="0" smtClean="0">
                <a:solidFill>
                  <a:schemeClr val="bg1"/>
                </a:solidFill>
                <a:effectLst>
                  <a:outerShdw blurRad="38100" dist="38100" dir="2700000" algn="tl">
                    <a:srgbClr val="000000">
                      <a:alpha val="43137"/>
                    </a:srgbClr>
                  </a:outerShdw>
                </a:effectLst>
                <a:latin typeface="Arial" charset="0"/>
                <a:ea typeface="黑体" pitchFamily="2" charset="-122"/>
              </a:rPr>
              <a:t>Learning</a:t>
            </a:r>
            <a:endParaRPr lang="zh-CN" altLang="en-US" b="1" dirty="0">
              <a:solidFill>
                <a:schemeClr val="bg1"/>
              </a:solidFill>
              <a:effectLst>
                <a:outerShdw blurRad="38100" dist="38100" dir="2700000" algn="tl">
                  <a:srgbClr val="000000">
                    <a:alpha val="43137"/>
                  </a:srgbClr>
                </a:outerShdw>
              </a:effectLst>
              <a:latin typeface="Arial" charset="0"/>
              <a:ea typeface="黑体" pitchFamily="2" charset="-122"/>
            </a:endParaRPr>
          </a:p>
        </p:txBody>
      </p:sp>
      <p:sp>
        <p:nvSpPr>
          <p:cNvPr id="95" name="圆角矩形 94"/>
          <p:cNvSpPr/>
          <p:nvPr/>
        </p:nvSpPr>
        <p:spPr bwMode="auto">
          <a:xfrm>
            <a:off x="7467600" y="4666976"/>
            <a:ext cx="1752600" cy="668370"/>
          </a:xfrm>
          <a:prstGeom prst="roundRect">
            <a:avLst/>
          </a:prstGeom>
          <a:ln>
            <a:headEnd type="none" w="med" len="med"/>
            <a:tailEnd type="none" w="med" len="med"/>
          </a:ln>
          <a:extLst/>
        </p:spPr>
        <p:style>
          <a:lnRef idx="3">
            <a:schemeClr val="lt1"/>
          </a:lnRef>
          <a:fillRef idx="1">
            <a:schemeClr val="accent6"/>
          </a:fillRef>
          <a:effectRef idx="1">
            <a:schemeClr val="accent6"/>
          </a:effectRef>
          <a:fontRef idx="minor">
            <a:schemeClr val="lt1"/>
          </a:fontRef>
        </p:style>
        <p:txBody>
          <a:bodyPr vert="horz" wrap="square" lIns="91440" tIns="45720" rIns="91440" bIns="45720" numCol="1" rtlCol="0" anchor="ctr" anchorCtr="0" compatLnSpc="1">
            <a:prstTxWarp prst="textNoShape">
              <a:avLst/>
            </a:prstTxWarp>
          </a:bodyPr>
          <a:lstStyle/>
          <a:p>
            <a:pPr algn="ctr">
              <a:spcBef>
                <a:spcPts val="0"/>
              </a:spcBef>
            </a:pPr>
            <a:r>
              <a:rPr lang="en-US" altLang="zh-CN" sz="1800" b="1" dirty="0" smtClean="0">
                <a:solidFill>
                  <a:schemeClr val="bg1"/>
                </a:solidFill>
                <a:effectLst>
                  <a:outerShdw blurRad="38100" dist="38100" dir="2700000" algn="tl">
                    <a:srgbClr val="000000">
                      <a:alpha val="43137"/>
                    </a:srgbClr>
                  </a:outerShdw>
                </a:effectLst>
                <a:latin typeface="Arial" charset="0"/>
                <a:ea typeface="黑体" pitchFamily="2" charset="-122"/>
              </a:rPr>
              <a:t>Practical Programming</a:t>
            </a:r>
            <a:endParaRPr lang="zh-CN" altLang="en-US" sz="1800" b="1" dirty="0">
              <a:solidFill>
                <a:schemeClr val="bg1"/>
              </a:solidFill>
              <a:effectLst>
                <a:outerShdw blurRad="38100" dist="38100" dir="2700000" algn="tl">
                  <a:srgbClr val="000000">
                    <a:alpha val="43137"/>
                  </a:srgbClr>
                </a:outerShdw>
              </a:effectLst>
              <a:latin typeface="Arial" charset="0"/>
              <a:ea typeface="黑体" pitchFamily="2" charset="-122"/>
            </a:endParaRPr>
          </a:p>
        </p:txBody>
      </p:sp>
      <p:sp>
        <p:nvSpPr>
          <p:cNvPr id="96" name="圆角矩形 95"/>
          <p:cNvSpPr/>
          <p:nvPr/>
        </p:nvSpPr>
        <p:spPr bwMode="auto">
          <a:xfrm>
            <a:off x="5936723" y="5613798"/>
            <a:ext cx="1677742" cy="668370"/>
          </a:xfrm>
          <a:prstGeom prst="roundRect">
            <a:avLst/>
          </a:prstGeom>
          <a:ln>
            <a:headEnd type="none" w="med" len="med"/>
            <a:tailEnd type="none" w="med" len="med"/>
          </a:ln>
          <a:extLst/>
        </p:spPr>
        <p:style>
          <a:lnRef idx="3">
            <a:schemeClr val="lt1"/>
          </a:lnRef>
          <a:fillRef idx="1">
            <a:schemeClr val="accent6"/>
          </a:fillRef>
          <a:effectRef idx="1">
            <a:schemeClr val="accent6"/>
          </a:effectRef>
          <a:fontRef idx="minor">
            <a:schemeClr val="lt1"/>
          </a:fontRef>
        </p:style>
        <p:txBody>
          <a:bodyPr vert="horz" wrap="square" lIns="91440" tIns="45720" rIns="91440" bIns="45720" numCol="1" rtlCol="0" anchor="ctr" anchorCtr="0" compatLnSpc="1">
            <a:prstTxWarp prst="textNoShape">
              <a:avLst/>
            </a:prstTxWarp>
          </a:bodyPr>
          <a:lstStyle/>
          <a:p>
            <a:pPr algn="ctr">
              <a:spcBef>
                <a:spcPts val="0"/>
              </a:spcBef>
            </a:pPr>
            <a:r>
              <a:rPr lang="en-US" altLang="zh-CN" sz="1800" b="1" dirty="0" smtClean="0">
                <a:solidFill>
                  <a:schemeClr val="bg1"/>
                </a:solidFill>
                <a:effectLst>
                  <a:outerShdw blurRad="38100" dist="38100" dir="2700000" algn="tl">
                    <a:srgbClr val="000000">
                      <a:alpha val="43137"/>
                    </a:srgbClr>
                  </a:outerShdw>
                </a:effectLst>
                <a:latin typeface="Arial" charset="0"/>
                <a:ea typeface="黑体" pitchFamily="2" charset="-122"/>
              </a:rPr>
              <a:t>Practical Exploration</a:t>
            </a:r>
            <a:endParaRPr lang="zh-CN" altLang="en-US" sz="1800" b="1" dirty="0">
              <a:solidFill>
                <a:schemeClr val="bg1"/>
              </a:solidFill>
              <a:effectLst>
                <a:outerShdw blurRad="38100" dist="38100" dir="2700000" algn="tl">
                  <a:srgbClr val="000000">
                    <a:alpha val="43137"/>
                  </a:srgbClr>
                </a:outerShdw>
              </a:effectLst>
              <a:latin typeface="Arial" charset="0"/>
              <a:ea typeface="黑体" pitchFamily="2" charset="-122"/>
            </a:endParaRPr>
          </a:p>
        </p:txBody>
      </p:sp>
      <p:sp>
        <p:nvSpPr>
          <p:cNvPr id="29" name="圆角矩形 28"/>
          <p:cNvSpPr/>
          <p:nvPr/>
        </p:nvSpPr>
        <p:spPr bwMode="auto">
          <a:xfrm>
            <a:off x="7614465" y="5619151"/>
            <a:ext cx="1465634" cy="668370"/>
          </a:xfrm>
          <a:prstGeom prst="roundRect">
            <a:avLst/>
          </a:prstGeom>
          <a:ln>
            <a:headEnd type="none" w="med" len="med"/>
            <a:tailEnd type="none" w="med" len="med"/>
          </a:ln>
          <a:extLst/>
        </p:spPr>
        <p:style>
          <a:lnRef idx="3">
            <a:schemeClr val="lt1"/>
          </a:lnRef>
          <a:fillRef idx="1">
            <a:schemeClr val="accent6"/>
          </a:fillRef>
          <a:effectRef idx="1">
            <a:schemeClr val="accent6"/>
          </a:effectRef>
          <a:fontRef idx="minor">
            <a:schemeClr val="lt1"/>
          </a:fontRef>
        </p:style>
        <p:txBody>
          <a:bodyPr vert="horz" wrap="square" lIns="91440" tIns="45720" rIns="91440" bIns="45720" numCol="1" rtlCol="0" anchor="ctr" anchorCtr="0" compatLnSpc="1">
            <a:prstTxWarp prst="textNoShape">
              <a:avLst/>
            </a:prstTxWarp>
          </a:bodyPr>
          <a:lstStyle/>
          <a:p>
            <a:pPr algn="ctr"/>
            <a:r>
              <a:rPr lang="en-US" altLang="zh-CN" b="1" dirty="0" smtClean="0">
                <a:solidFill>
                  <a:schemeClr val="bg1"/>
                </a:solidFill>
                <a:effectLst>
                  <a:outerShdw blurRad="38100" dist="38100" dir="2700000" algn="tl">
                    <a:srgbClr val="000000">
                      <a:alpha val="43137"/>
                    </a:srgbClr>
                  </a:outerShdw>
                </a:effectLst>
                <a:latin typeface="Arial" charset="0"/>
                <a:ea typeface="黑体" pitchFamily="2" charset="-122"/>
              </a:rPr>
              <a:t>Extension Research</a:t>
            </a:r>
            <a:endParaRPr lang="zh-CN" altLang="en-US" b="1" dirty="0">
              <a:solidFill>
                <a:schemeClr val="bg1"/>
              </a:solidFill>
              <a:effectLst>
                <a:outerShdw blurRad="38100" dist="38100" dir="2700000" algn="tl">
                  <a:srgbClr val="000000">
                    <a:alpha val="43137"/>
                  </a:srgbClr>
                </a:outerShdw>
              </a:effectLst>
              <a:latin typeface="Arial" charset="0"/>
              <a:ea typeface="黑体" pitchFamily="2" charset="-122"/>
            </a:endParaRPr>
          </a:p>
        </p:txBody>
      </p:sp>
    </p:spTree>
    <p:extLst>
      <p:ext uri="{BB962C8B-B14F-4D97-AF65-F5344CB8AC3E}">
        <p14:creationId xmlns:p14="http://schemas.microsoft.com/office/powerpoint/2010/main" val="98795444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smtClean="0"/>
              <a:t>Implementation</a:t>
            </a:r>
            <a:endParaRPr lang="en-GB" dirty="0"/>
          </a:p>
        </p:txBody>
      </p:sp>
      <p:sp>
        <p:nvSpPr>
          <p:cNvPr id="3" name="内容占位符 2"/>
          <p:cNvSpPr>
            <a:spLocks noGrp="1"/>
          </p:cNvSpPr>
          <p:nvPr>
            <p:ph idx="1"/>
          </p:nvPr>
        </p:nvSpPr>
        <p:spPr>
          <a:xfrm>
            <a:off x="228600" y="1396584"/>
            <a:ext cx="9601200" cy="4419599"/>
          </a:xfrm>
        </p:spPr>
        <p:txBody>
          <a:bodyPr/>
          <a:lstStyle/>
          <a:p>
            <a:r>
              <a:rPr lang="en-US" sz="2400" dirty="0" smtClean="0"/>
              <a:t>Open you Python IDE</a:t>
            </a:r>
          </a:p>
          <a:p>
            <a:r>
              <a:rPr lang="en-US" sz="2400" dirty="0" smtClean="0"/>
              <a:t>Download the code template from our wiki:</a:t>
            </a:r>
          </a:p>
          <a:p>
            <a:pPr lvl="1"/>
            <a:r>
              <a:rPr lang="en-US" sz="2000" dirty="0" smtClean="0"/>
              <a:t>Home: 5. Topics and materials: </a:t>
            </a:r>
          </a:p>
          <a:p>
            <a:pPr lvl="1"/>
            <a:r>
              <a:rPr lang="en-GB" sz="2000" dirty="0" smtClean="0">
                <a:hlinkClick r:id="rId3"/>
              </a:rPr>
              <a:t>Sorting </a:t>
            </a:r>
            <a:r>
              <a:rPr lang="en-GB" sz="2000" dirty="0">
                <a:hlinkClick r:id="rId3"/>
              </a:rPr>
              <a:t>Algorithms: insertion, selection, bubble and merge </a:t>
            </a:r>
            <a:r>
              <a:rPr lang="en-GB" sz="2000" dirty="0" smtClean="0">
                <a:hlinkClick r:id="rId3"/>
              </a:rPr>
              <a:t>sort</a:t>
            </a:r>
            <a:endParaRPr lang="en-GB" sz="2000" dirty="0" smtClean="0"/>
          </a:p>
          <a:p>
            <a:pPr lvl="1"/>
            <a:r>
              <a:rPr lang="en-US" sz="2000" dirty="0" smtClean="0"/>
              <a:t>2: The code: </a:t>
            </a:r>
            <a:r>
              <a:rPr lang="en-GB" sz="2000" dirty="0">
                <a:hlinkClick r:id="rId4"/>
              </a:rPr>
              <a:t>3 basic algorithms for you to complete (with </a:t>
            </a:r>
            <a:r>
              <a:rPr lang="en-GB" sz="2000" dirty="0" err="1">
                <a:hlinkClick r:id="rId4"/>
              </a:rPr>
              <a:t>pseudocode</a:t>
            </a:r>
            <a:r>
              <a:rPr lang="en-GB" sz="2000" dirty="0">
                <a:hlinkClick r:id="rId4"/>
              </a:rPr>
              <a:t> added</a:t>
            </a:r>
            <a:r>
              <a:rPr lang="en-GB" sz="2000" dirty="0" smtClean="0">
                <a:hlinkClick r:id="rId4"/>
              </a:rPr>
              <a:t>)</a:t>
            </a:r>
            <a:endParaRPr lang="en-US" sz="2000" dirty="0" smtClean="0"/>
          </a:p>
          <a:p>
            <a:r>
              <a:rPr lang="en-US" sz="2400" dirty="0" smtClean="0"/>
              <a:t>Try to complete the core part of each algorithm</a:t>
            </a:r>
          </a:p>
          <a:p>
            <a:pPr lvl="1"/>
            <a:r>
              <a:rPr lang="en-US" sz="2000" dirty="0" smtClean="0"/>
              <a:t>Insertion</a:t>
            </a:r>
          </a:p>
          <a:p>
            <a:pPr lvl="1"/>
            <a:r>
              <a:rPr lang="en-US" sz="2000" dirty="0" smtClean="0"/>
              <a:t>Selection</a:t>
            </a:r>
          </a:p>
          <a:p>
            <a:pPr lvl="1"/>
            <a:r>
              <a:rPr lang="en-US" sz="2000" dirty="0" smtClean="0"/>
              <a:t>Bubble</a:t>
            </a:r>
          </a:p>
          <a:p>
            <a:r>
              <a:rPr lang="en-US" sz="2400" dirty="0" smtClean="0"/>
              <a:t>Test your algorithms</a:t>
            </a:r>
          </a:p>
          <a:p>
            <a:r>
              <a:rPr lang="en-US" sz="2400" dirty="0" smtClean="0"/>
              <a:t>Submit your code to your wiki project page </a:t>
            </a:r>
            <a:endParaRPr lang="en-GB" sz="2400" dirty="0"/>
          </a:p>
        </p:txBody>
      </p:sp>
    </p:spTree>
    <p:extLst>
      <p:ext uri="{BB962C8B-B14F-4D97-AF65-F5344CB8AC3E}">
        <p14:creationId xmlns:p14="http://schemas.microsoft.com/office/powerpoint/2010/main" val="314829158"/>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折角形 11"/>
          <p:cNvSpPr/>
          <p:nvPr/>
        </p:nvSpPr>
        <p:spPr bwMode="auto">
          <a:xfrm>
            <a:off x="76200" y="4374550"/>
            <a:ext cx="2683948" cy="1219201"/>
          </a:xfrm>
          <a:prstGeom prst="foldedCorner">
            <a:avLst>
              <a:gd name="adj" fmla="val 28692"/>
            </a:avLst>
          </a:prstGeom>
          <a:ln w="38100">
            <a:solidFill>
              <a:srgbClr val="FF0000"/>
            </a:solidFill>
            <a:headEnd type="none" w="med" len="med"/>
            <a:tailEnd type="none" w="med" len="med"/>
          </a:ln>
          <a:extLs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accent3"/>
          </a:lnRef>
          <a:fillRef idx="2">
            <a:schemeClr val="accent3"/>
          </a:fillRef>
          <a:effectRef idx="1">
            <a:schemeClr val="accent3"/>
          </a:effectRef>
          <a:fontRef idx="minor">
            <a:schemeClr val="dk1"/>
          </a:fontRef>
        </p:style>
        <p:txBody>
          <a:bodyPr vert="horz" wrap="square" lIns="91440" tIns="45720" rIns="91440" bIns="45720" numCol="1" rtlCol="0" anchor="ctr" anchorCtr="0" compatLnSpc="1">
            <a:prstTxWarp prst="textNoShape">
              <a:avLst/>
            </a:prstTxWarp>
          </a:bodyPr>
          <a:lstStyle/>
          <a:p>
            <a:pPr marL="342900" indent="-342900">
              <a:spcBef>
                <a:spcPts val="0"/>
              </a:spcBef>
              <a:buFont typeface="Arial" panose="020B0604020202020204" pitchFamily="34" charset="0"/>
              <a:buChar char="•"/>
            </a:pPr>
            <a:endParaRPr lang="en-US" sz="2400" b="1" dirty="0">
              <a:solidFill>
                <a:srgbClr val="FF0000"/>
              </a:solidFill>
            </a:endParaRPr>
          </a:p>
          <a:p>
            <a:pPr marL="342900" indent="-342900">
              <a:spcBef>
                <a:spcPts val="0"/>
              </a:spcBef>
              <a:buFont typeface="Arial" panose="020B0604020202020204" pitchFamily="34" charset="0"/>
              <a:buChar char="•"/>
            </a:pPr>
            <a:r>
              <a:rPr lang="en-US" sz="2400" b="1" dirty="0">
                <a:solidFill>
                  <a:srgbClr val="FF0000"/>
                </a:solidFill>
              </a:rPr>
              <a:t>Insertion Sort</a:t>
            </a:r>
          </a:p>
          <a:p>
            <a:pPr marL="342900" indent="-342900">
              <a:spcBef>
                <a:spcPts val="0"/>
              </a:spcBef>
              <a:buFont typeface="Arial" panose="020B0604020202020204" pitchFamily="34" charset="0"/>
              <a:buChar char="•"/>
            </a:pPr>
            <a:r>
              <a:rPr lang="en-US" sz="2400" b="1" dirty="0">
                <a:solidFill>
                  <a:srgbClr val="FF0000"/>
                </a:solidFill>
              </a:rPr>
              <a:t>Selection Sort</a:t>
            </a:r>
          </a:p>
          <a:p>
            <a:pPr marL="342900" indent="-342900">
              <a:spcBef>
                <a:spcPts val="0"/>
              </a:spcBef>
              <a:buFont typeface="Arial" panose="020B0604020202020204" pitchFamily="34" charset="0"/>
              <a:buChar char="•"/>
            </a:pPr>
            <a:r>
              <a:rPr lang="en-US" sz="2400" b="1" dirty="0">
                <a:solidFill>
                  <a:srgbClr val="FF0000"/>
                </a:solidFill>
              </a:rPr>
              <a:t>Bubble Sort</a:t>
            </a:r>
            <a:endParaRPr lang="en-GB" sz="2400" b="1" dirty="0">
              <a:solidFill>
                <a:srgbClr val="FF0000"/>
              </a:solidFill>
            </a:endParaRPr>
          </a:p>
        </p:txBody>
      </p:sp>
      <p:sp>
        <p:nvSpPr>
          <p:cNvPr id="2" name="标题 1"/>
          <p:cNvSpPr>
            <a:spLocks noGrp="1"/>
          </p:cNvSpPr>
          <p:nvPr>
            <p:ph type="title"/>
          </p:nvPr>
        </p:nvSpPr>
        <p:spPr>
          <a:xfrm>
            <a:off x="1447800" y="274638"/>
            <a:ext cx="7696200" cy="1096962"/>
          </a:xfrm>
        </p:spPr>
        <p:txBody>
          <a:bodyPr/>
          <a:lstStyle/>
          <a:p>
            <a:r>
              <a:rPr lang="en-US" altLang="zh-CN" dirty="0" smtClean="0">
                <a:solidFill>
                  <a:prstClr val="white"/>
                </a:solidFill>
              </a:rPr>
              <a:t>Lesson Orientation</a:t>
            </a:r>
            <a:endParaRPr lang="en-US" altLang="zh-CN" dirty="0">
              <a:solidFill>
                <a:prstClr val="white"/>
              </a:solidFill>
            </a:endParaRPr>
          </a:p>
        </p:txBody>
      </p:sp>
      <p:sp>
        <p:nvSpPr>
          <p:cNvPr id="5" name="圆角矩形 4"/>
          <p:cNvSpPr/>
          <p:nvPr/>
        </p:nvSpPr>
        <p:spPr bwMode="auto">
          <a:xfrm>
            <a:off x="457200" y="2257043"/>
            <a:ext cx="1716024" cy="829056"/>
          </a:xfrm>
          <a:prstGeom prst="roundRect">
            <a:avLst/>
          </a:prstGeom>
          <a:ln w="38100">
            <a:solidFill>
              <a:srgbClr val="FF0000"/>
            </a:solidFill>
            <a:headEnd type="none" w="med" len="med"/>
            <a:tailEnd type="none" w="med" len="med"/>
          </a:ln>
          <a:extLs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accent1"/>
          </a:lnRef>
          <a:fillRef idx="2">
            <a:schemeClr val="accent1"/>
          </a:fillRef>
          <a:effectRef idx="1">
            <a:schemeClr val="accent1"/>
          </a:effectRef>
          <a:fontRef idx="minor">
            <a:schemeClr val="dk1"/>
          </a:fontRef>
        </p:style>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50000"/>
              </a:spcBef>
              <a:spcAft>
                <a:spcPct val="0"/>
              </a:spcAft>
              <a:buClrTx/>
              <a:buSzTx/>
              <a:buFontTx/>
              <a:buNone/>
              <a:tabLst/>
            </a:pPr>
            <a:r>
              <a:rPr kumimoji="0" lang="en-US" altLang="zh-CN" sz="2400" b="1" i="0" u="none" strike="noStrike" cap="none" normalizeH="0" baseline="0" dirty="0" smtClean="0">
                <a:ln>
                  <a:noFill/>
                </a:ln>
                <a:solidFill>
                  <a:schemeClr val="tx1"/>
                </a:solidFill>
                <a:latin typeface="Arial" charset="0"/>
                <a:ea typeface="黑体" pitchFamily="2" charset="-122"/>
              </a:rPr>
              <a:t>Sorting Algorithm</a:t>
            </a:r>
            <a:endParaRPr kumimoji="0" lang="zh-CN" altLang="en-US" sz="2400" b="1" i="0" u="none" strike="noStrike" cap="none" normalizeH="0" baseline="0" dirty="0" smtClean="0">
              <a:ln>
                <a:noFill/>
              </a:ln>
              <a:solidFill>
                <a:schemeClr val="tx1"/>
              </a:solidFill>
              <a:latin typeface="Arial" charset="0"/>
              <a:ea typeface="黑体" pitchFamily="2" charset="-122"/>
            </a:endParaRPr>
          </a:p>
        </p:txBody>
      </p:sp>
      <p:sp>
        <p:nvSpPr>
          <p:cNvPr id="6" name="Rectangle 3"/>
          <p:cNvSpPr txBox="1">
            <a:spLocks noChangeArrowheads="1"/>
          </p:cNvSpPr>
          <p:nvPr/>
        </p:nvSpPr>
        <p:spPr bwMode="auto">
          <a:xfrm>
            <a:off x="3519100" y="1752599"/>
            <a:ext cx="1828800" cy="448056"/>
          </a:xfrm>
          <a:prstGeom prst="rect">
            <a:avLst/>
          </a:prstGeom>
          <a:ln/>
          <a:extLst/>
        </p:spPr>
        <p:style>
          <a:lnRef idx="1">
            <a:schemeClr val="accent1"/>
          </a:lnRef>
          <a:fillRef idx="2">
            <a:schemeClr val="accent1"/>
          </a:fillRef>
          <a:effectRef idx="1">
            <a:schemeClr val="accent1"/>
          </a:effectRef>
          <a:fontRef idx="minor">
            <a:schemeClr val="dk1"/>
          </a:fontRef>
        </p:style>
        <p:txBody>
          <a:bodyPr vert="horz" wrap="square" lIns="91440" tIns="45720" rIns="91440" bIns="45720" numCol="1" anchor="ctr" anchorCtr="0" compatLnSpc="1">
            <a:prstTxWarp prst="textNoShape">
              <a:avLst/>
            </a:prstTxWarp>
          </a:bodyPr>
          <a:lstStyle/>
          <a:p>
            <a:r>
              <a:rPr lang="en-US" altLang="zh-CN" b="1" dirty="0" smtClean="0">
                <a:solidFill>
                  <a:schemeClr val="tx1"/>
                </a:solidFill>
                <a:latin typeface="Arial" charset="0"/>
                <a:ea typeface="黑体" pitchFamily="2" charset="-122"/>
              </a:rPr>
              <a:t>Introduction</a:t>
            </a:r>
          </a:p>
        </p:txBody>
      </p:sp>
      <p:sp>
        <p:nvSpPr>
          <p:cNvPr id="7" name="Rectangle 3"/>
          <p:cNvSpPr txBox="1">
            <a:spLocks noChangeArrowheads="1"/>
          </p:cNvSpPr>
          <p:nvPr/>
        </p:nvSpPr>
        <p:spPr bwMode="auto">
          <a:xfrm>
            <a:off x="3519100" y="2752343"/>
            <a:ext cx="1828800" cy="448056"/>
          </a:xfrm>
          <a:prstGeom prst="rect">
            <a:avLst/>
          </a:prstGeom>
          <a:ln/>
          <a:extLst/>
        </p:spPr>
        <p:style>
          <a:lnRef idx="1">
            <a:schemeClr val="accent1"/>
          </a:lnRef>
          <a:fillRef idx="2">
            <a:schemeClr val="accent1"/>
          </a:fillRef>
          <a:effectRef idx="1">
            <a:schemeClr val="accent1"/>
          </a:effectRef>
          <a:fontRef idx="minor">
            <a:schemeClr val="dk1"/>
          </a:fontRef>
        </p:style>
        <p:txBody>
          <a:bodyPr vert="horz" wrap="square" lIns="91440" tIns="45720" rIns="91440" bIns="45720" numCol="1" anchor="ctr" anchorCtr="0" compatLnSpc="1">
            <a:prstTxWarp prst="textNoShape">
              <a:avLst/>
            </a:prstTxWarp>
          </a:bodyPr>
          <a:lstStyle/>
          <a:p>
            <a:r>
              <a:rPr lang="en-US" altLang="zh-CN" b="1" dirty="0" smtClean="0">
                <a:solidFill>
                  <a:schemeClr val="tx1"/>
                </a:solidFill>
                <a:latin typeface="Arial" charset="0"/>
                <a:ea typeface="黑体" pitchFamily="2" charset="-122"/>
              </a:rPr>
              <a:t>Applications</a:t>
            </a:r>
          </a:p>
        </p:txBody>
      </p:sp>
      <p:sp>
        <p:nvSpPr>
          <p:cNvPr id="13" name="Rectangle 3"/>
          <p:cNvSpPr txBox="1">
            <a:spLocks noChangeArrowheads="1"/>
          </p:cNvSpPr>
          <p:nvPr/>
        </p:nvSpPr>
        <p:spPr bwMode="auto">
          <a:xfrm>
            <a:off x="3444347" y="3849017"/>
            <a:ext cx="2135201" cy="453414"/>
          </a:xfrm>
          <a:prstGeom prst="rect">
            <a:avLst/>
          </a:prstGeom>
          <a:ln/>
          <a:extLst/>
        </p:spPr>
        <p:style>
          <a:lnRef idx="1">
            <a:schemeClr val="accent3"/>
          </a:lnRef>
          <a:fillRef idx="2">
            <a:schemeClr val="accent3"/>
          </a:fillRef>
          <a:effectRef idx="1">
            <a:schemeClr val="accent3"/>
          </a:effectRef>
          <a:fontRef idx="minor">
            <a:schemeClr val="dk1"/>
          </a:fontRef>
        </p:style>
        <p:txBody>
          <a:bodyPr vert="horz" wrap="square" lIns="91440" tIns="45720" rIns="91440" bIns="45720" numCol="1" anchor="ctr" anchorCtr="0" compatLnSpc="1">
            <a:prstTxWarp prst="textNoShape">
              <a:avLst/>
            </a:prstTxWarp>
          </a:bodyPr>
          <a:lstStyle/>
          <a:p>
            <a:pPr algn="ctr">
              <a:spcBef>
                <a:spcPts val="0"/>
              </a:spcBef>
            </a:pPr>
            <a:r>
              <a:rPr lang="en-US" altLang="zh-CN" b="1" dirty="0" smtClean="0">
                <a:solidFill>
                  <a:schemeClr val="tx1"/>
                </a:solidFill>
                <a:latin typeface="Arial" charset="0"/>
                <a:ea typeface="黑体" pitchFamily="2" charset="-122"/>
              </a:rPr>
              <a:t>Algorithm</a:t>
            </a:r>
          </a:p>
        </p:txBody>
      </p:sp>
      <p:sp>
        <p:nvSpPr>
          <p:cNvPr id="14" name="Rectangle 3"/>
          <p:cNvSpPr txBox="1">
            <a:spLocks noChangeArrowheads="1"/>
          </p:cNvSpPr>
          <p:nvPr/>
        </p:nvSpPr>
        <p:spPr bwMode="auto">
          <a:xfrm>
            <a:off x="3453491" y="4774454"/>
            <a:ext cx="2129101" cy="453414"/>
          </a:xfrm>
          <a:prstGeom prst="rect">
            <a:avLst/>
          </a:prstGeom>
          <a:ln/>
          <a:extLst/>
        </p:spPr>
        <p:style>
          <a:lnRef idx="1">
            <a:schemeClr val="accent3"/>
          </a:lnRef>
          <a:fillRef idx="2">
            <a:schemeClr val="accent3"/>
          </a:fillRef>
          <a:effectRef idx="1">
            <a:schemeClr val="accent3"/>
          </a:effectRef>
          <a:fontRef idx="minor">
            <a:schemeClr val="dk1"/>
          </a:fontRef>
        </p:style>
        <p:txBody>
          <a:bodyPr vert="horz" wrap="square" lIns="91440" tIns="45720" rIns="91440" bIns="45720" numCol="1" anchor="ctr" anchorCtr="0" compatLnSpc="1">
            <a:prstTxWarp prst="textNoShape">
              <a:avLst/>
            </a:prstTxWarp>
          </a:bodyPr>
          <a:lstStyle/>
          <a:p>
            <a:pPr algn="ctr">
              <a:spcBef>
                <a:spcPts val="0"/>
              </a:spcBef>
            </a:pPr>
            <a:r>
              <a:rPr lang="en-US" altLang="zh-CN" b="1" dirty="0" smtClean="0">
                <a:solidFill>
                  <a:schemeClr val="tx1"/>
                </a:solidFill>
                <a:latin typeface="Arial" charset="0"/>
                <a:ea typeface="黑体" pitchFamily="2" charset="-122"/>
              </a:rPr>
              <a:t>Implementation</a:t>
            </a:r>
          </a:p>
        </p:txBody>
      </p:sp>
      <p:sp>
        <p:nvSpPr>
          <p:cNvPr id="15" name="Rectangle 3"/>
          <p:cNvSpPr txBox="1">
            <a:spLocks noChangeArrowheads="1"/>
          </p:cNvSpPr>
          <p:nvPr/>
        </p:nvSpPr>
        <p:spPr bwMode="auto">
          <a:xfrm>
            <a:off x="3487020" y="5723767"/>
            <a:ext cx="2106732" cy="448433"/>
          </a:xfrm>
          <a:prstGeom prst="rect">
            <a:avLst/>
          </a:prstGeom>
          <a:ln w="38100">
            <a:solidFill>
              <a:srgbClr val="FF0000"/>
            </a:solidFill>
          </a:ln>
          <a:extLst/>
        </p:spPr>
        <p:style>
          <a:lnRef idx="1">
            <a:schemeClr val="accent3"/>
          </a:lnRef>
          <a:fillRef idx="2">
            <a:schemeClr val="accent3"/>
          </a:fillRef>
          <a:effectRef idx="1">
            <a:schemeClr val="accent3"/>
          </a:effectRef>
          <a:fontRef idx="minor">
            <a:schemeClr val="dk1"/>
          </a:fontRef>
        </p:style>
        <p:txBody>
          <a:bodyPr vert="horz" wrap="square" lIns="91440" tIns="45720" rIns="91440" bIns="45720" numCol="1" anchor="ctr" anchorCtr="0" compatLnSpc="1">
            <a:prstTxWarp prst="textNoShape">
              <a:avLst/>
            </a:prstTxWarp>
          </a:bodyPr>
          <a:lstStyle/>
          <a:p>
            <a:pPr algn="ctr">
              <a:spcBef>
                <a:spcPts val="0"/>
              </a:spcBef>
            </a:pPr>
            <a:r>
              <a:rPr lang="en-US" altLang="zh-CN" b="1" dirty="0" smtClean="0">
                <a:solidFill>
                  <a:schemeClr val="tx1"/>
                </a:solidFill>
                <a:latin typeface="Arial" charset="0"/>
                <a:ea typeface="黑体" pitchFamily="2" charset="-122"/>
              </a:rPr>
              <a:t>Performances</a:t>
            </a:r>
          </a:p>
        </p:txBody>
      </p:sp>
      <p:cxnSp>
        <p:nvCxnSpPr>
          <p:cNvPr id="16" name="肘形连接符 15"/>
          <p:cNvCxnSpPr>
            <a:stCxn id="5" idx="3"/>
            <a:endCxn id="6" idx="1"/>
          </p:cNvCxnSpPr>
          <p:nvPr/>
        </p:nvCxnSpPr>
        <p:spPr bwMode="auto">
          <a:xfrm flipV="1">
            <a:off x="2173224" y="1976627"/>
            <a:ext cx="1345876" cy="694944"/>
          </a:xfrm>
          <a:prstGeom prst="bentConnector3">
            <a:avLst>
              <a:gd name="adj1" fmla="val 17388"/>
            </a:avLst>
          </a:prstGeom>
          <a:solidFill>
            <a:schemeClr val="bg1"/>
          </a:solidFill>
          <a:ln w="12700" cap="flat" cmpd="sng" algn="ctr">
            <a:solidFill>
              <a:srgbClr val="000066"/>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8" name="肘形连接符 17"/>
          <p:cNvCxnSpPr>
            <a:stCxn id="5" idx="3"/>
            <a:endCxn id="7" idx="1"/>
          </p:cNvCxnSpPr>
          <p:nvPr/>
        </p:nvCxnSpPr>
        <p:spPr bwMode="auto">
          <a:xfrm>
            <a:off x="2173224" y="2671571"/>
            <a:ext cx="1345876" cy="304800"/>
          </a:xfrm>
          <a:prstGeom prst="bentConnector3">
            <a:avLst>
              <a:gd name="adj1" fmla="val 17388"/>
            </a:avLst>
          </a:prstGeom>
          <a:solidFill>
            <a:schemeClr val="bg1"/>
          </a:solidFill>
          <a:ln w="12700" cap="flat" cmpd="sng" algn="ctr">
            <a:solidFill>
              <a:srgbClr val="000066"/>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0" name="肘形连接符 19"/>
          <p:cNvCxnSpPr>
            <a:endCxn id="13" idx="1"/>
          </p:cNvCxnSpPr>
          <p:nvPr/>
        </p:nvCxnSpPr>
        <p:spPr bwMode="auto">
          <a:xfrm flipV="1">
            <a:off x="2760148" y="4075724"/>
            <a:ext cx="684199" cy="928730"/>
          </a:xfrm>
          <a:prstGeom prst="bentConnector3">
            <a:avLst>
              <a:gd name="adj1" fmla="val 19707"/>
            </a:avLst>
          </a:prstGeom>
          <a:solidFill>
            <a:schemeClr val="bg1"/>
          </a:solidFill>
          <a:ln w="12700" cap="flat" cmpd="sng" algn="ctr">
            <a:solidFill>
              <a:srgbClr val="000066"/>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2" name="肘形连接符 21"/>
          <p:cNvCxnSpPr>
            <a:endCxn id="14" idx="1"/>
          </p:cNvCxnSpPr>
          <p:nvPr/>
        </p:nvCxnSpPr>
        <p:spPr bwMode="auto">
          <a:xfrm flipV="1">
            <a:off x="2760148" y="5001161"/>
            <a:ext cx="693343" cy="3293"/>
          </a:xfrm>
          <a:prstGeom prst="bentConnector3">
            <a:avLst/>
          </a:prstGeom>
          <a:solidFill>
            <a:schemeClr val="bg1"/>
          </a:solidFill>
          <a:ln w="12700" cap="flat" cmpd="sng" algn="ctr">
            <a:solidFill>
              <a:srgbClr val="000066"/>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4" name="肘形连接符 23"/>
          <p:cNvCxnSpPr>
            <a:endCxn id="15" idx="1"/>
          </p:cNvCxnSpPr>
          <p:nvPr/>
        </p:nvCxnSpPr>
        <p:spPr bwMode="auto">
          <a:xfrm>
            <a:off x="2760148" y="5004454"/>
            <a:ext cx="726872" cy="943530"/>
          </a:xfrm>
          <a:prstGeom prst="bentConnector3">
            <a:avLst>
              <a:gd name="adj1" fmla="val 18131"/>
            </a:avLst>
          </a:prstGeom>
          <a:solidFill>
            <a:schemeClr val="bg1"/>
          </a:solidFill>
          <a:ln w="38100" cap="flat" cmpd="sng" algn="ctr">
            <a:solidFill>
              <a:srgbClr val="FF0000"/>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6" name="TextBox 51"/>
          <p:cNvSpPr txBox="1"/>
          <p:nvPr/>
        </p:nvSpPr>
        <p:spPr>
          <a:xfrm>
            <a:off x="2555670" y="1637869"/>
            <a:ext cx="925253" cy="400110"/>
          </a:xfrm>
          <a:prstGeom prst="rect">
            <a:avLst/>
          </a:prstGeom>
          <a:noFill/>
        </p:spPr>
        <p:txBody>
          <a:bodyPr wrap="none" rtlCol="0">
            <a:spAutoFit/>
          </a:bodyPr>
          <a:lstStyle/>
          <a:p>
            <a:r>
              <a:rPr lang="en-US" altLang="zh-CN" dirty="0" smtClean="0">
                <a:solidFill>
                  <a:srgbClr val="006699"/>
                </a:solidFill>
              </a:rPr>
              <a:t>What?</a:t>
            </a:r>
            <a:endParaRPr lang="zh-CN" altLang="en-US" dirty="0">
              <a:solidFill>
                <a:srgbClr val="006699"/>
              </a:solidFill>
            </a:endParaRPr>
          </a:p>
        </p:txBody>
      </p:sp>
      <p:sp>
        <p:nvSpPr>
          <p:cNvPr id="27" name="TextBox 52"/>
          <p:cNvSpPr txBox="1"/>
          <p:nvPr/>
        </p:nvSpPr>
        <p:spPr>
          <a:xfrm>
            <a:off x="2656800" y="2602300"/>
            <a:ext cx="840295" cy="400110"/>
          </a:xfrm>
          <a:prstGeom prst="rect">
            <a:avLst/>
          </a:prstGeom>
          <a:noFill/>
        </p:spPr>
        <p:txBody>
          <a:bodyPr wrap="none" rtlCol="0">
            <a:spAutoFit/>
          </a:bodyPr>
          <a:lstStyle/>
          <a:p>
            <a:r>
              <a:rPr lang="en-US" altLang="zh-CN" dirty="0" smtClean="0">
                <a:solidFill>
                  <a:srgbClr val="006699"/>
                </a:solidFill>
              </a:rPr>
              <a:t>Why?</a:t>
            </a:r>
            <a:endParaRPr lang="zh-CN" altLang="en-US" dirty="0">
              <a:solidFill>
                <a:srgbClr val="006699"/>
              </a:solidFill>
            </a:endParaRPr>
          </a:p>
        </p:txBody>
      </p:sp>
      <p:sp>
        <p:nvSpPr>
          <p:cNvPr id="72" name="TextBox 51"/>
          <p:cNvSpPr txBox="1"/>
          <p:nvPr/>
        </p:nvSpPr>
        <p:spPr>
          <a:xfrm>
            <a:off x="2785255" y="3557016"/>
            <a:ext cx="925253" cy="400110"/>
          </a:xfrm>
          <a:prstGeom prst="rect">
            <a:avLst/>
          </a:prstGeom>
          <a:noFill/>
        </p:spPr>
        <p:txBody>
          <a:bodyPr wrap="none" rtlCol="0">
            <a:spAutoFit/>
          </a:bodyPr>
          <a:lstStyle/>
          <a:p>
            <a:r>
              <a:rPr lang="en-US" altLang="zh-CN" dirty="0" smtClean="0">
                <a:solidFill>
                  <a:srgbClr val="006699"/>
                </a:solidFill>
              </a:rPr>
              <a:t>What?</a:t>
            </a:r>
            <a:endParaRPr lang="zh-CN" altLang="en-US" dirty="0">
              <a:solidFill>
                <a:srgbClr val="006699"/>
              </a:solidFill>
            </a:endParaRPr>
          </a:p>
        </p:txBody>
      </p:sp>
      <p:sp>
        <p:nvSpPr>
          <p:cNvPr id="77" name="TextBox 51"/>
          <p:cNvSpPr txBox="1"/>
          <p:nvPr/>
        </p:nvSpPr>
        <p:spPr>
          <a:xfrm>
            <a:off x="2850158" y="4459224"/>
            <a:ext cx="841897" cy="440121"/>
          </a:xfrm>
          <a:prstGeom prst="rect">
            <a:avLst/>
          </a:prstGeom>
          <a:noFill/>
        </p:spPr>
        <p:txBody>
          <a:bodyPr wrap="none" rtlCol="0">
            <a:spAutoFit/>
          </a:bodyPr>
          <a:lstStyle/>
          <a:p>
            <a:r>
              <a:rPr lang="en-US" altLang="zh-CN" dirty="0" smtClean="0">
                <a:solidFill>
                  <a:srgbClr val="006699"/>
                </a:solidFill>
              </a:rPr>
              <a:t>How?</a:t>
            </a:r>
            <a:endParaRPr lang="zh-CN" altLang="en-US" dirty="0">
              <a:solidFill>
                <a:srgbClr val="006699"/>
              </a:solidFill>
            </a:endParaRPr>
          </a:p>
        </p:txBody>
      </p:sp>
      <p:sp>
        <p:nvSpPr>
          <p:cNvPr id="78" name="TextBox 51"/>
          <p:cNvSpPr txBox="1"/>
          <p:nvPr/>
        </p:nvSpPr>
        <p:spPr>
          <a:xfrm>
            <a:off x="2850159" y="5467290"/>
            <a:ext cx="1141659" cy="400110"/>
          </a:xfrm>
          <a:prstGeom prst="rect">
            <a:avLst/>
          </a:prstGeom>
          <a:noFill/>
        </p:spPr>
        <p:txBody>
          <a:bodyPr wrap="none" rtlCol="0">
            <a:spAutoFit/>
          </a:bodyPr>
          <a:lstStyle/>
          <a:p>
            <a:r>
              <a:rPr lang="en-US" altLang="zh-CN" dirty="0" smtClean="0">
                <a:solidFill>
                  <a:srgbClr val="FF0000"/>
                </a:solidFill>
              </a:rPr>
              <a:t>Analysis</a:t>
            </a:r>
            <a:endParaRPr lang="zh-CN" altLang="en-US" dirty="0">
              <a:solidFill>
                <a:srgbClr val="FF0000"/>
              </a:solidFill>
            </a:endParaRPr>
          </a:p>
        </p:txBody>
      </p:sp>
      <p:cxnSp>
        <p:nvCxnSpPr>
          <p:cNvPr id="80" name="直接箭头连接符 79"/>
          <p:cNvCxnSpPr/>
          <p:nvPr/>
        </p:nvCxnSpPr>
        <p:spPr bwMode="auto">
          <a:xfrm>
            <a:off x="1295400" y="3122158"/>
            <a:ext cx="0" cy="1180273"/>
          </a:xfrm>
          <a:prstGeom prst="straightConnector1">
            <a:avLst/>
          </a:prstGeom>
          <a:solidFill>
            <a:schemeClr val="bg1"/>
          </a:solidFill>
          <a:ln w="38100" cap="flat" cmpd="sng" algn="ctr">
            <a:solidFill>
              <a:srgbClr val="FF0000"/>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83" name="TextBox 51"/>
          <p:cNvSpPr txBox="1"/>
          <p:nvPr/>
        </p:nvSpPr>
        <p:spPr>
          <a:xfrm>
            <a:off x="320096" y="3530269"/>
            <a:ext cx="2294474" cy="400110"/>
          </a:xfrm>
          <a:prstGeom prst="rect">
            <a:avLst/>
          </a:prstGeom>
          <a:noFill/>
        </p:spPr>
        <p:txBody>
          <a:bodyPr wrap="none" rtlCol="0">
            <a:spAutoFit/>
          </a:bodyPr>
          <a:lstStyle/>
          <a:p>
            <a:r>
              <a:rPr lang="en-US" altLang="zh-CN" dirty="0" smtClean="0">
                <a:solidFill>
                  <a:srgbClr val="FF0000"/>
                </a:solidFill>
              </a:rPr>
              <a:t>3 Basic Algorithms</a:t>
            </a:r>
            <a:endParaRPr lang="zh-CN" altLang="en-US" dirty="0">
              <a:solidFill>
                <a:srgbClr val="FF0000"/>
              </a:solidFill>
            </a:endParaRPr>
          </a:p>
        </p:txBody>
      </p:sp>
      <p:sp>
        <p:nvSpPr>
          <p:cNvPr id="90" name="圆角矩形 89"/>
          <p:cNvSpPr/>
          <p:nvPr/>
        </p:nvSpPr>
        <p:spPr bwMode="auto">
          <a:xfrm>
            <a:off x="6428014" y="2517042"/>
            <a:ext cx="1905000" cy="668370"/>
          </a:xfrm>
          <a:prstGeom prst="roundRect">
            <a:avLst/>
          </a:prstGeom>
          <a:ln>
            <a:headEnd type="none" w="med" len="med"/>
            <a:tailEnd type="none" w="med" len="med"/>
          </a:ln>
          <a:extLst/>
        </p:spPr>
        <p:style>
          <a:lnRef idx="3">
            <a:schemeClr val="lt1"/>
          </a:lnRef>
          <a:fillRef idx="1">
            <a:schemeClr val="accent6"/>
          </a:fillRef>
          <a:effectRef idx="1">
            <a:schemeClr val="accent6"/>
          </a:effectRef>
          <a:fontRef idx="minor">
            <a:schemeClr val="lt1"/>
          </a:fontRef>
        </p:style>
        <p:txBody>
          <a:bodyPr vert="horz" wrap="square" lIns="91440" tIns="45720" rIns="91440" bIns="45720" numCol="1" rtlCol="0" anchor="ctr" anchorCtr="0" compatLnSpc="1">
            <a:prstTxWarp prst="textNoShape">
              <a:avLst/>
            </a:prstTxWarp>
          </a:bodyPr>
          <a:lstStyle/>
          <a:p>
            <a:pPr>
              <a:spcBef>
                <a:spcPts val="0"/>
              </a:spcBef>
            </a:pPr>
            <a:r>
              <a:rPr lang="en-US" altLang="zh-CN" b="1" dirty="0">
                <a:solidFill>
                  <a:schemeClr val="bg1"/>
                </a:solidFill>
                <a:effectLst>
                  <a:outerShdw blurRad="38100" dist="38100" dir="2700000" algn="tl">
                    <a:srgbClr val="000000">
                      <a:alpha val="43137"/>
                    </a:srgbClr>
                  </a:outerShdw>
                </a:effectLst>
                <a:latin typeface="Arial" charset="0"/>
                <a:ea typeface="黑体" pitchFamily="2" charset="-122"/>
              </a:rPr>
              <a:t>Link with real world </a:t>
            </a:r>
            <a:r>
              <a:rPr lang="en-US" altLang="zh-CN" b="1" dirty="0" smtClean="0">
                <a:solidFill>
                  <a:schemeClr val="bg1"/>
                </a:solidFill>
                <a:effectLst>
                  <a:outerShdw blurRad="38100" dist="38100" dir="2700000" algn="tl">
                    <a:srgbClr val="000000">
                      <a:alpha val="43137"/>
                    </a:srgbClr>
                  </a:outerShdw>
                </a:effectLst>
                <a:latin typeface="Arial" charset="0"/>
                <a:ea typeface="黑体" pitchFamily="2" charset="-122"/>
              </a:rPr>
              <a:t>cases</a:t>
            </a:r>
            <a:endParaRPr lang="zh-CN" altLang="en-US" b="1" dirty="0">
              <a:solidFill>
                <a:schemeClr val="bg1"/>
              </a:solidFill>
              <a:effectLst>
                <a:outerShdw blurRad="38100" dist="38100" dir="2700000" algn="tl">
                  <a:srgbClr val="000000">
                    <a:alpha val="43137"/>
                  </a:srgbClr>
                </a:outerShdw>
              </a:effectLst>
              <a:latin typeface="Arial" charset="0"/>
              <a:ea typeface="黑体" pitchFamily="2" charset="-122"/>
            </a:endParaRPr>
          </a:p>
        </p:txBody>
      </p:sp>
      <p:sp>
        <p:nvSpPr>
          <p:cNvPr id="91" name="圆角矩形 90"/>
          <p:cNvSpPr/>
          <p:nvPr/>
        </p:nvSpPr>
        <p:spPr bwMode="auto">
          <a:xfrm>
            <a:off x="5952252" y="3678748"/>
            <a:ext cx="1737071" cy="668370"/>
          </a:xfrm>
          <a:prstGeom prst="roundRect">
            <a:avLst/>
          </a:prstGeom>
          <a:ln>
            <a:headEnd type="none" w="med" len="med"/>
            <a:tailEnd type="none" w="med" len="med"/>
          </a:ln>
          <a:extLst/>
        </p:spPr>
        <p:style>
          <a:lnRef idx="3">
            <a:schemeClr val="lt1"/>
          </a:lnRef>
          <a:fillRef idx="1">
            <a:schemeClr val="accent6"/>
          </a:fillRef>
          <a:effectRef idx="1">
            <a:schemeClr val="accent6"/>
          </a:effectRef>
          <a:fontRef idx="minor">
            <a:schemeClr val="lt1"/>
          </a:fontRef>
        </p:style>
        <p:txBody>
          <a:bodyPr vert="horz" wrap="square" lIns="91440" tIns="45720" rIns="91440" bIns="45720" numCol="1" rtlCol="0" anchor="ctr" anchorCtr="0" compatLnSpc="1">
            <a:prstTxWarp prst="textNoShape">
              <a:avLst/>
            </a:prstTxWarp>
          </a:bodyPr>
          <a:lstStyle/>
          <a:p>
            <a:pPr algn="ctr"/>
            <a:r>
              <a:rPr lang="en-US" altLang="zh-CN" b="1" dirty="0">
                <a:solidFill>
                  <a:schemeClr val="bg1"/>
                </a:solidFill>
                <a:effectLst>
                  <a:outerShdw blurRad="38100" dist="38100" dir="2700000" algn="tl">
                    <a:srgbClr val="000000">
                      <a:alpha val="43137"/>
                    </a:srgbClr>
                  </a:outerShdw>
                </a:effectLst>
                <a:latin typeface="Arial" charset="0"/>
                <a:ea typeface="黑体" pitchFamily="2" charset="-122"/>
              </a:rPr>
              <a:t>Cooperative Learning</a:t>
            </a:r>
            <a:endParaRPr lang="zh-CN" altLang="en-US" b="1" dirty="0">
              <a:solidFill>
                <a:schemeClr val="bg1"/>
              </a:solidFill>
              <a:effectLst>
                <a:outerShdw blurRad="38100" dist="38100" dir="2700000" algn="tl">
                  <a:srgbClr val="000000">
                    <a:alpha val="43137"/>
                  </a:srgbClr>
                </a:outerShdw>
              </a:effectLst>
              <a:latin typeface="Arial" charset="0"/>
              <a:ea typeface="黑体" pitchFamily="2" charset="-122"/>
            </a:endParaRPr>
          </a:p>
        </p:txBody>
      </p:sp>
      <p:sp>
        <p:nvSpPr>
          <p:cNvPr id="92" name="圆角矩形 91"/>
          <p:cNvSpPr/>
          <p:nvPr/>
        </p:nvSpPr>
        <p:spPr bwMode="auto">
          <a:xfrm>
            <a:off x="7614465" y="3678748"/>
            <a:ext cx="1465634" cy="668370"/>
          </a:xfrm>
          <a:prstGeom prst="roundRect">
            <a:avLst/>
          </a:prstGeom>
          <a:ln>
            <a:headEnd type="none" w="med" len="med"/>
            <a:tailEnd type="none" w="med" len="med"/>
          </a:ln>
          <a:extLst/>
        </p:spPr>
        <p:style>
          <a:lnRef idx="3">
            <a:schemeClr val="lt1"/>
          </a:lnRef>
          <a:fillRef idx="1">
            <a:schemeClr val="accent6"/>
          </a:fillRef>
          <a:effectRef idx="1">
            <a:schemeClr val="accent6"/>
          </a:effectRef>
          <a:fontRef idx="minor">
            <a:schemeClr val="lt1"/>
          </a:fontRef>
        </p:style>
        <p:txBody>
          <a:bodyPr vert="horz" wrap="square" lIns="91440" tIns="45720" rIns="91440" bIns="45720" numCol="1" rtlCol="0" anchor="ctr" anchorCtr="0" compatLnSpc="1">
            <a:prstTxWarp prst="textNoShape">
              <a:avLst/>
            </a:prstTxWarp>
          </a:bodyPr>
          <a:lstStyle/>
          <a:p>
            <a:pPr algn="ctr"/>
            <a:r>
              <a:rPr lang="en-US" altLang="zh-CN" b="1" dirty="0">
                <a:solidFill>
                  <a:schemeClr val="bg1"/>
                </a:solidFill>
                <a:effectLst>
                  <a:outerShdw blurRad="38100" dist="38100" dir="2700000" algn="tl">
                    <a:srgbClr val="000000">
                      <a:alpha val="43137"/>
                    </a:srgbClr>
                  </a:outerShdw>
                </a:effectLst>
                <a:latin typeface="Arial" charset="0"/>
                <a:ea typeface="黑体" pitchFamily="2" charset="-122"/>
              </a:rPr>
              <a:t>Group Acting</a:t>
            </a:r>
            <a:endParaRPr lang="zh-CN" altLang="en-US" b="1" dirty="0">
              <a:solidFill>
                <a:schemeClr val="bg1"/>
              </a:solidFill>
              <a:effectLst>
                <a:outerShdw blurRad="38100" dist="38100" dir="2700000" algn="tl">
                  <a:srgbClr val="000000">
                    <a:alpha val="43137"/>
                  </a:srgbClr>
                </a:outerShdw>
              </a:effectLst>
              <a:latin typeface="Arial" charset="0"/>
              <a:ea typeface="黑体" pitchFamily="2" charset="-122"/>
            </a:endParaRPr>
          </a:p>
        </p:txBody>
      </p:sp>
      <p:sp>
        <p:nvSpPr>
          <p:cNvPr id="93" name="圆角矩形 92"/>
          <p:cNvSpPr/>
          <p:nvPr/>
        </p:nvSpPr>
        <p:spPr bwMode="auto">
          <a:xfrm>
            <a:off x="5933964" y="4666976"/>
            <a:ext cx="1680501" cy="668370"/>
          </a:xfrm>
          <a:prstGeom prst="roundRect">
            <a:avLst/>
          </a:prstGeom>
          <a:ln>
            <a:headEnd type="none" w="med" len="med"/>
            <a:tailEnd type="none" w="med" len="med"/>
          </a:ln>
          <a:extLst/>
        </p:spPr>
        <p:style>
          <a:lnRef idx="3">
            <a:schemeClr val="lt1"/>
          </a:lnRef>
          <a:fillRef idx="1">
            <a:schemeClr val="accent6"/>
          </a:fillRef>
          <a:effectRef idx="1">
            <a:schemeClr val="accent6"/>
          </a:effectRef>
          <a:fontRef idx="minor">
            <a:schemeClr val="lt1"/>
          </a:fontRef>
        </p:style>
        <p:txBody>
          <a:bodyPr vert="horz" wrap="square" lIns="91440" tIns="45720" rIns="91440" bIns="45720" numCol="1" rtlCol="0" anchor="ctr" anchorCtr="0" compatLnSpc="1">
            <a:prstTxWarp prst="textNoShape">
              <a:avLst/>
            </a:prstTxWarp>
          </a:bodyPr>
          <a:lstStyle/>
          <a:p>
            <a:pPr algn="ctr"/>
            <a:r>
              <a:rPr lang="en-US" altLang="zh-CN" b="1" dirty="0">
                <a:solidFill>
                  <a:schemeClr val="bg1"/>
                </a:solidFill>
                <a:effectLst>
                  <a:outerShdw blurRad="38100" dist="38100" dir="2700000" algn="tl">
                    <a:srgbClr val="000000">
                      <a:alpha val="43137"/>
                    </a:srgbClr>
                  </a:outerShdw>
                </a:effectLst>
                <a:latin typeface="Arial" charset="0"/>
                <a:ea typeface="黑体" pitchFamily="2" charset="-122"/>
              </a:rPr>
              <a:t>Reciprocal </a:t>
            </a:r>
            <a:r>
              <a:rPr lang="en-US" altLang="zh-CN" b="1" dirty="0" smtClean="0">
                <a:solidFill>
                  <a:schemeClr val="bg1"/>
                </a:solidFill>
                <a:effectLst>
                  <a:outerShdw blurRad="38100" dist="38100" dir="2700000" algn="tl">
                    <a:srgbClr val="000000">
                      <a:alpha val="43137"/>
                    </a:srgbClr>
                  </a:outerShdw>
                </a:effectLst>
                <a:latin typeface="Arial" charset="0"/>
                <a:ea typeface="黑体" pitchFamily="2" charset="-122"/>
              </a:rPr>
              <a:t>Learning</a:t>
            </a:r>
            <a:endParaRPr lang="zh-CN" altLang="en-US" b="1" dirty="0">
              <a:solidFill>
                <a:schemeClr val="bg1"/>
              </a:solidFill>
              <a:effectLst>
                <a:outerShdw blurRad="38100" dist="38100" dir="2700000" algn="tl">
                  <a:srgbClr val="000000">
                    <a:alpha val="43137"/>
                  </a:srgbClr>
                </a:outerShdw>
              </a:effectLst>
              <a:latin typeface="Arial" charset="0"/>
              <a:ea typeface="黑体" pitchFamily="2" charset="-122"/>
            </a:endParaRPr>
          </a:p>
        </p:txBody>
      </p:sp>
      <p:sp>
        <p:nvSpPr>
          <p:cNvPr id="95" name="圆角矩形 94"/>
          <p:cNvSpPr/>
          <p:nvPr/>
        </p:nvSpPr>
        <p:spPr bwMode="auto">
          <a:xfrm>
            <a:off x="7467600" y="4666976"/>
            <a:ext cx="1752600" cy="668370"/>
          </a:xfrm>
          <a:prstGeom prst="roundRect">
            <a:avLst/>
          </a:prstGeom>
          <a:ln>
            <a:headEnd type="none" w="med" len="med"/>
            <a:tailEnd type="none" w="med" len="med"/>
          </a:ln>
          <a:extLst/>
        </p:spPr>
        <p:style>
          <a:lnRef idx="3">
            <a:schemeClr val="lt1"/>
          </a:lnRef>
          <a:fillRef idx="1">
            <a:schemeClr val="accent6"/>
          </a:fillRef>
          <a:effectRef idx="1">
            <a:schemeClr val="accent6"/>
          </a:effectRef>
          <a:fontRef idx="minor">
            <a:schemeClr val="lt1"/>
          </a:fontRef>
        </p:style>
        <p:txBody>
          <a:bodyPr vert="horz" wrap="square" lIns="91440" tIns="45720" rIns="91440" bIns="45720" numCol="1" rtlCol="0" anchor="ctr" anchorCtr="0" compatLnSpc="1">
            <a:prstTxWarp prst="textNoShape">
              <a:avLst/>
            </a:prstTxWarp>
          </a:bodyPr>
          <a:lstStyle/>
          <a:p>
            <a:pPr algn="ctr">
              <a:spcBef>
                <a:spcPts val="0"/>
              </a:spcBef>
            </a:pPr>
            <a:r>
              <a:rPr lang="en-US" altLang="zh-CN" sz="1800" b="1" dirty="0" smtClean="0">
                <a:solidFill>
                  <a:schemeClr val="bg1"/>
                </a:solidFill>
                <a:effectLst>
                  <a:outerShdw blurRad="38100" dist="38100" dir="2700000" algn="tl">
                    <a:srgbClr val="000000">
                      <a:alpha val="43137"/>
                    </a:srgbClr>
                  </a:outerShdw>
                </a:effectLst>
                <a:latin typeface="Arial" charset="0"/>
                <a:ea typeface="黑体" pitchFamily="2" charset="-122"/>
              </a:rPr>
              <a:t>Practical Programming</a:t>
            </a:r>
            <a:endParaRPr lang="zh-CN" altLang="en-US" sz="1800" b="1" dirty="0">
              <a:solidFill>
                <a:schemeClr val="bg1"/>
              </a:solidFill>
              <a:effectLst>
                <a:outerShdw blurRad="38100" dist="38100" dir="2700000" algn="tl">
                  <a:srgbClr val="000000">
                    <a:alpha val="43137"/>
                  </a:srgbClr>
                </a:outerShdw>
              </a:effectLst>
              <a:latin typeface="Arial" charset="0"/>
              <a:ea typeface="黑体" pitchFamily="2" charset="-122"/>
            </a:endParaRPr>
          </a:p>
        </p:txBody>
      </p:sp>
      <p:sp>
        <p:nvSpPr>
          <p:cNvPr id="96" name="圆角矩形 95"/>
          <p:cNvSpPr/>
          <p:nvPr/>
        </p:nvSpPr>
        <p:spPr bwMode="auto">
          <a:xfrm>
            <a:off x="5936723" y="5613798"/>
            <a:ext cx="1677742" cy="668370"/>
          </a:xfrm>
          <a:prstGeom prst="roundRect">
            <a:avLst/>
          </a:prstGeom>
          <a:ln>
            <a:headEnd type="none" w="med" len="med"/>
            <a:tailEnd type="none" w="med" len="med"/>
          </a:ln>
          <a:extLst/>
        </p:spPr>
        <p:style>
          <a:lnRef idx="3">
            <a:schemeClr val="lt1"/>
          </a:lnRef>
          <a:fillRef idx="1">
            <a:schemeClr val="accent6"/>
          </a:fillRef>
          <a:effectRef idx="1">
            <a:schemeClr val="accent6"/>
          </a:effectRef>
          <a:fontRef idx="minor">
            <a:schemeClr val="lt1"/>
          </a:fontRef>
        </p:style>
        <p:txBody>
          <a:bodyPr vert="horz" wrap="square" lIns="91440" tIns="45720" rIns="91440" bIns="45720" numCol="1" rtlCol="0" anchor="ctr" anchorCtr="0" compatLnSpc="1">
            <a:prstTxWarp prst="textNoShape">
              <a:avLst/>
            </a:prstTxWarp>
          </a:bodyPr>
          <a:lstStyle/>
          <a:p>
            <a:pPr algn="ctr">
              <a:spcBef>
                <a:spcPts val="0"/>
              </a:spcBef>
            </a:pPr>
            <a:r>
              <a:rPr lang="en-US" altLang="zh-CN" sz="1800" b="1" dirty="0" smtClean="0">
                <a:solidFill>
                  <a:schemeClr val="bg1"/>
                </a:solidFill>
                <a:effectLst>
                  <a:outerShdw blurRad="38100" dist="38100" dir="2700000" algn="tl">
                    <a:srgbClr val="000000">
                      <a:alpha val="43137"/>
                    </a:srgbClr>
                  </a:outerShdw>
                </a:effectLst>
                <a:latin typeface="Arial" charset="0"/>
                <a:ea typeface="黑体" pitchFamily="2" charset="-122"/>
              </a:rPr>
              <a:t>Practical Exploration</a:t>
            </a:r>
            <a:endParaRPr lang="zh-CN" altLang="en-US" sz="1800" b="1" dirty="0">
              <a:solidFill>
                <a:schemeClr val="bg1"/>
              </a:solidFill>
              <a:effectLst>
                <a:outerShdw blurRad="38100" dist="38100" dir="2700000" algn="tl">
                  <a:srgbClr val="000000">
                    <a:alpha val="43137"/>
                  </a:srgbClr>
                </a:outerShdw>
              </a:effectLst>
              <a:latin typeface="Arial" charset="0"/>
              <a:ea typeface="黑体" pitchFamily="2" charset="-122"/>
            </a:endParaRPr>
          </a:p>
        </p:txBody>
      </p:sp>
      <p:sp>
        <p:nvSpPr>
          <p:cNvPr id="29" name="圆角矩形 28"/>
          <p:cNvSpPr/>
          <p:nvPr/>
        </p:nvSpPr>
        <p:spPr bwMode="auto">
          <a:xfrm>
            <a:off x="7614465" y="5619151"/>
            <a:ext cx="1465634" cy="668370"/>
          </a:xfrm>
          <a:prstGeom prst="roundRect">
            <a:avLst/>
          </a:prstGeom>
          <a:ln>
            <a:headEnd type="none" w="med" len="med"/>
            <a:tailEnd type="none" w="med" len="med"/>
          </a:ln>
          <a:extLst/>
        </p:spPr>
        <p:style>
          <a:lnRef idx="3">
            <a:schemeClr val="lt1"/>
          </a:lnRef>
          <a:fillRef idx="1">
            <a:schemeClr val="accent6"/>
          </a:fillRef>
          <a:effectRef idx="1">
            <a:schemeClr val="accent6"/>
          </a:effectRef>
          <a:fontRef idx="minor">
            <a:schemeClr val="lt1"/>
          </a:fontRef>
        </p:style>
        <p:txBody>
          <a:bodyPr vert="horz" wrap="square" lIns="91440" tIns="45720" rIns="91440" bIns="45720" numCol="1" rtlCol="0" anchor="ctr" anchorCtr="0" compatLnSpc="1">
            <a:prstTxWarp prst="textNoShape">
              <a:avLst/>
            </a:prstTxWarp>
          </a:bodyPr>
          <a:lstStyle/>
          <a:p>
            <a:pPr algn="ctr"/>
            <a:r>
              <a:rPr lang="en-US" altLang="zh-CN" b="1" dirty="0" smtClean="0">
                <a:solidFill>
                  <a:schemeClr val="bg1"/>
                </a:solidFill>
                <a:effectLst>
                  <a:outerShdw blurRad="38100" dist="38100" dir="2700000" algn="tl">
                    <a:srgbClr val="000000">
                      <a:alpha val="43137"/>
                    </a:srgbClr>
                  </a:outerShdw>
                </a:effectLst>
                <a:latin typeface="Arial" charset="0"/>
                <a:ea typeface="黑体" pitchFamily="2" charset="-122"/>
              </a:rPr>
              <a:t>Extension Research</a:t>
            </a:r>
            <a:endParaRPr lang="zh-CN" altLang="en-US" b="1" dirty="0">
              <a:solidFill>
                <a:schemeClr val="bg1"/>
              </a:solidFill>
              <a:effectLst>
                <a:outerShdw blurRad="38100" dist="38100" dir="2700000" algn="tl">
                  <a:srgbClr val="000000">
                    <a:alpha val="43137"/>
                  </a:srgbClr>
                </a:outerShdw>
              </a:effectLst>
              <a:latin typeface="Arial" charset="0"/>
              <a:ea typeface="黑体" pitchFamily="2" charset="-122"/>
            </a:endParaRPr>
          </a:p>
        </p:txBody>
      </p:sp>
    </p:spTree>
    <p:extLst>
      <p:ext uri="{BB962C8B-B14F-4D97-AF65-F5344CB8AC3E}">
        <p14:creationId xmlns:p14="http://schemas.microsoft.com/office/powerpoint/2010/main" val="3745288194"/>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smtClean="0"/>
              <a:t>Performance Analysis</a:t>
            </a:r>
            <a:endParaRPr lang="en-GB" dirty="0"/>
          </a:p>
        </p:txBody>
      </p:sp>
      <mc:AlternateContent xmlns:mc="http://schemas.openxmlformats.org/markup-compatibility/2006" xmlns:a14="http://schemas.microsoft.com/office/drawing/2010/main">
        <mc:Choice Requires="a14">
          <p:sp>
            <p:nvSpPr>
              <p:cNvPr id="10" name="矩形 9"/>
              <p:cNvSpPr/>
              <p:nvPr/>
            </p:nvSpPr>
            <p:spPr>
              <a:xfrm>
                <a:off x="395411" y="1504890"/>
                <a:ext cx="6987041" cy="400110"/>
              </a:xfrm>
              <a:prstGeom prst="rect">
                <a:avLst/>
              </a:prstGeom>
            </p:spPr>
            <p:txBody>
              <a:bodyPr wrap="none">
                <a:spAutoFit/>
              </a:bodyPr>
              <a:lstStyle/>
              <a:p>
                <a:r>
                  <a:rPr lang="en-GB" dirty="0" smtClean="0"/>
                  <a:t>In terms of the size of the array(N): Big O notation -</a:t>
                </a:r>
                <a14:m>
                  <m:oMath xmlns:m="http://schemas.openxmlformats.org/officeDocument/2006/math">
                    <m:r>
                      <a:rPr lang="en-US" b="0" i="0" smtClean="0">
                        <a:latin typeface="Cambria Math" panose="02040503050406030204" pitchFamily="18" charset="0"/>
                      </a:rPr>
                      <m:t> </m:t>
                    </m:r>
                    <m:r>
                      <a:rPr lang="en-US" i="1">
                        <a:latin typeface="Cambria Math" panose="02040503050406030204" pitchFamily="18" charset="0"/>
                      </a:rPr>
                      <m:t>𝑂</m:t>
                    </m:r>
                    <m:r>
                      <a:rPr lang="en-US" i="1">
                        <a:latin typeface="Cambria Math" panose="02040503050406030204" pitchFamily="18" charset="0"/>
                      </a:rPr>
                      <m:t>(</m:t>
                    </m:r>
                    <m:r>
                      <a:rPr lang="en-US" i="1">
                        <a:latin typeface="Cambria Math" panose="02040503050406030204" pitchFamily="18" charset="0"/>
                      </a:rPr>
                      <m:t>𝑓</m:t>
                    </m:r>
                    <m:r>
                      <a:rPr lang="en-US" i="1">
                        <a:latin typeface="Cambria Math" panose="02040503050406030204" pitchFamily="18" charset="0"/>
                      </a:rPr>
                      <m:t>(</m:t>
                    </m:r>
                    <m:r>
                      <a:rPr lang="en-US" b="0" i="1" smtClean="0">
                        <a:latin typeface="Cambria Math" panose="02040503050406030204" pitchFamily="18" charset="0"/>
                      </a:rPr>
                      <m:t>𝑁</m:t>
                    </m:r>
                    <m:r>
                      <a:rPr lang="en-US" i="1">
                        <a:latin typeface="Cambria Math" panose="02040503050406030204" pitchFamily="18" charset="0"/>
                      </a:rPr>
                      <m:t>))</m:t>
                    </m:r>
                  </m:oMath>
                </a14:m>
                <a:endParaRPr lang="en-GB" dirty="0"/>
              </a:p>
            </p:txBody>
          </p:sp>
        </mc:Choice>
        <mc:Fallback xmlns="">
          <p:sp>
            <p:nvSpPr>
              <p:cNvPr id="10" name="矩形 9"/>
              <p:cNvSpPr>
                <a:spLocks noRot="1" noChangeAspect="1" noMove="1" noResize="1" noEditPoints="1" noAdjustHandles="1" noChangeArrowheads="1" noChangeShapeType="1" noTextEdit="1"/>
              </p:cNvSpPr>
              <p:nvPr/>
            </p:nvSpPr>
            <p:spPr>
              <a:xfrm>
                <a:off x="395411" y="1504890"/>
                <a:ext cx="6987041" cy="400110"/>
              </a:xfrm>
              <a:prstGeom prst="rect">
                <a:avLst/>
              </a:prstGeom>
              <a:blipFill rotWithShape="0">
                <a:blip r:embed="rId3" cstate="print"/>
                <a:stretch>
                  <a:fillRect l="-960" t="-7576" b="-27273"/>
                </a:stretch>
              </a:blipFill>
            </p:spPr>
            <p:txBody>
              <a:bodyPr/>
              <a:lstStyle/>
              <a:p>
                <a:r>
                  <a:rPr lang="en-GB">
                    <a:noFill/>
                  </a:rPr>
                  <a:t> </a:t>
                </a:r>
              </a:p>
            </p:txBody>
          </p:sp>
        </mc:Fallback>
      </mc:AlternateContent>
      <p:sp>
        <p:nvSpPr>
          <p:cNvPr id="17" name="Rectangle 3"/>
          <p:cNvSpPr txBox="1">
            <a:spLocks noChangeArrowheads="1"/>
          </p:cNvSpPr>
          <p:nvPr/>
        </p:nvSpPr>
        <p:spPr bwMode="auto">
          <a:xfrm>
            <a:off x="828480" y="3333324"/>
            <a:ext cx="1299981" cy="914400"/>
          </a:xfrm>
          <a:prstGeom prst="rect">
            <a:avLst/>
          </a:prstGeom>
          <a:ln/>
          <a:extLst/>
        </p:spPr>
        <p:style>
          <a:lnRef idx="1">
            <a:schemeClr val="accent3"/>
          </a:lnRef>
          <a:fillRef idx="3">
            <a:schemeClr val="accent3"/>
          </a:fillRef>
          <a:effectRef idx="2">
            <a:schemeClr val="accent3"/>
          </a:effectRef>
          <a:fontRef idx="minor">
            <a:schemeClr val="lt1"/>
          </a:fontRef>
        </p:style>
        <p:txBody>
          <a:bodyPr vert="horz" wrap="square" lIns="91440" tIns="45720" rIns="91440" bIns="45720" numCol="1" anchor="ctr" anchorCtr="0" compatLnSpc="1">
            <a:prstTxWarp prst="textNoShape">
              <a:avLst/>
            </a:prstTxWarp>
          </a:bodyPr>
          <a:lstStyle/>
          <a:p>
            <a:pPr algn="ctr"/>
            <a:r>
              <a:rPr lang="en-US" altLang="zh-CN" sz="1800" b="1" dirty="0" smtClean="0">
                <a:solidFill>
                  <a:schemeClr val="bg1"/>
                </a:solidFill>
                <a:effectLst>
                  <a:outerShdw blurRad="38100" dist="38100" dir="2700000" algn="tl">
                    <a:srgbClr val="000000">
                      <a:alpha val="43137"/>
                    </a:srgbClr>
                  </a:outerShdw>
                </a:effectLst>
                <a:latin typeface="Arial" charset="0"/>
                <a:ea typeface="黑体" pitchFamily="2" charset="-122"/>
              </a:rPr>
              <a:t>Insertion</a:t>
            </a:r>
          </a:p>
        </p:txBody>
      </p:sp>
      <p:sp>
        <p:nvSpPr>
          <p:cNvPr id="18" name="Rectangle 3"/>
          <p:cNvSpPr txBox="1">
            <a:spLocks noChangeArrowheads="1"/>
          </p:cNvSpPr>
          <p:nvPr/>
        </p:nvSpPr>
        <p:spPr bwMode="auto">
          <a:xfrm>
            <a:off x="843513" y="4323924"/>
            <a:ext cx="1268926" cy="914400"/>
          </a:xfrm>
          <a:prstGeom prst="rect">
            <a:avLst/>
          </a:prstGeom>
          <a:ln/>
          <a:extLst/>
        </p:spPr>
        <p:style>
          <a:lnRef idx="1">
            <a:schemeClr val="accent3"/>
          </a:lnRef>
          <a:fillRef idx="3">
            <a:schemeClr val="accent3"/>
          </a:fillRef>
          <a:effectRef idx="2">
            <a:schemeClr val="accent3"/>
          </a:effectRef>
          <a:fontRef idx="minor">
            <a:schemeClr val="lt1"/>
          </a:fontRef>
        </p:style>
        <p:txBody>
          <a:bodyPr vert="horz" wrap="square" lIns="91440" tIns="45720" rIns="91440" bIns="45720" numCol="1" anchor="ctr" anchorCtr="0" compatLnSpc="1">
            <a:prstTxWarp prst="textNoShape">
              <a:avLst/>
            </a:prstTxWarp>
          </a:bodyPr>
          <a:lstStyle/>
          <a:p>
            <a:pPr algn="ctr"/>
            <a:r>
              <a:rPr lang="en-US" altLang="zh-CN" sz="1800" b="1" dirty="0" smtClean="0">
                <a:solidFill>
                  <a:schemeClr val="bg1"/>
                </a:solidFill>
                <a:effectLst>
                  <a:outerShdw blurRad="38100" dist="38100" dir="2700000" algn="tl">
                    <a:srgbClr val="000000">
                      <a:alpha val="43137"/>
                    </a:srgbClr>
                  </a:outerShdw>
                </a:effectLst>
                <a:latin typeface="Arial" charset="0"/>
                <a:ea typeface="黑体" pitchFamily="2" charset="-122"/>
              </a:rPr>
              <a:t>Selection</a:t>
            </a:r>
          </a:p>
        </p:txBody>
      </p:sp>
      <p:sp>
        <p:nvSpPr>
          <p:cNvPr id="19" name="Rectangle 3"/>
          <p:cNvSpPr txBox="1">
            <a:spLocks noChangeArrowheads="1"/>
          </p:cNvSpPr>
          <p:nvPr/>
        </p:nvSpPr>
        <p:spPr bwMode="auto">
          <a:xfrm>
            <a:off x="843514" y="5314524"/>
            <a:ext cx="1268926" cy="838200"/>
          </a:xfrm>
          <a:prstGeom prst="rect">
            <a:avLst/>
          </a:prstGeom>
          <a:ln/>
          <a:extLst/>
        </p:spPr>
        <p:style>
          <a:lnRef idx="1">
            <a:schemeClr val="accent3"/>
          </a:lnRef>
          <a:fillRef idx="3">
            <a:schemeClr val="accent3"/>
          </a:fillRef>
          <a:effectRef idx="2">
            <a:schemeClr val="accent3"/>
          </a:effectRef>
          <a:fontRef idx="minor">
            <a:schemeClr val="lt1"/>
          </a:fontRef>
        </p:style>
        <p:txBody>
          <a:bodyPr vert="horz" wrap="square" lIns="91440" tIns="45720" rIns="91440" bIns="45720" numCol="1" anchor="ctr" anchorCtr="0" compatLnSpc="1">
            <a:prstTxWarp prst="textNoShape">
              <a:avLst/>
            </a:prstTxWarp>
          </a:bodyPr>
          <a:lstStyle/>
          <a:p>
            <a:pPr algn="ctr"/>
            <a:r>
              <a:rPr lang="en-US" altLang="zh-CN" sz="1800" b="1" dirty="0" smtClean="0">
                <a:solidFill>
                  <a:schemeClr val="bg1"/>
                </a:solidFill>
                <a:effectLst>
                  <a:outerShdw blurRad="38100" dist="38100" dir="2700000" algn="tl">
                    <a:srgbClr val="000000">
                      <a:alpha val="43137"/>
                    </a:srgbClr>
                  </a:outerShdw>
                </a:effectLst>
                <a:latin typeface="Arial" charset="0"/>
                <a:ea typeface="黑体" pitchFamily="2" charset="-122"/>
              </a:rPr>
              <a:t>Bubble</a:t>
            </a:r>
          </a:p>
        </p:txBody>
      </p:sp>
      <p:graphicFrame>
        <p:nvGraphicFramePr>
          <p:cNvPr id="16" name="表格 15"/>
          <p:cNvGraphicFramePr>
            <a:graphicFrameLocks noGrp="1"/>
          </p:cNvGraphicFramePr>
          <p:nvPr>
            <p:extLst>
              <p:ext uri="{D42A27DB-BD31-4B8C-83A1-F6EECF244321}">
                <p14:modId xmlns:p14="http://schemas.microsoft.com/office/powerpoint/2010/main" val="1980617605"/>
              </p:ext>
            </p:extLst>
          </p:nvPr>
        </p:nvGraphicFramePr>
        <p:xfrm>
          <a:off x="2084099" y="2089320"/>
          <a:ext cx="5916901" cy="4082880"/>
        </p:xfrm>
        <a:graphic>
          <a:graphicData uri="http://schemas.openxmlformats.org/drawingml/2006/table">
            <a:tbl>
              <a:tblPr firstRow="1" bandRow="1">
                <a:tableStyleId>{0505E3EF-67EA-436B-97B2-0124C06EBD24}</a:tableStyleId>
              </a:tblPr>
              <a:tblGrid>
                <a:gridCol w="1828800"/>
                <a:gridCol w="1828800"/>
                <a:gridCol w="2259301"/>
              </a:tblGrid>
              <a:tr h="594360">
                <a:tc gridSpan="2">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cap="none" normalizeH="0" baseline="0" dirty="0" smtClean="0">
                          <a:ln>
                            <a:noFill/>
                          </a:ln>
                          <a:solidFill>
                            <a:schemeClr val="tx1"/>
                          </a:solidFill>
                          <a:effectLst/>
                          <a:latin typeface="Arial" charset="0"/>
                          <a:ea typeface="黑体" pitchFamily="2" charset="-122"/>
                        </a:rPr>
                        <a:t>Computational</a:t>
                      </a:r>
                      <a:r>
                        <a:rPr kumimoji="0" lang="en-US" sz="1800" b="1" i="0" u="none" strike="noStrike" cap="none" normalizeH="0" dirty="0" smtClean="0">
                          <a:ln>
                            <a:noFill/>
                          </a:ln>
                          <a:solidFill>
                            <a:schemeClr val="tx1"/>
                          </a:solidFill>
                          <a:effectLst/>
                          <a:latin typeface="Arial" charset="0"/>
                          <a:ea typeface="黑体" pitchFamily="2" charset="-122"/>
                        </a:rPr>
                        <a:t> complexity </a:t>
                      </a:r>
                    </a:p>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cap="none" normalizeH="0" dirty="0" smtClean="0">
                          <a:ln>
                            <a:noFill/>
                          </a:ln>
                          <a:solidFill>
                            <a:schemeClr val="tx1"/>
                          </a:solidFill>
                          <a:effectLst/>
                          <a:latin typeface="Arial" charset="0"/>
                          <a:ea typeface="黑体" pitchFamily="2" charset="-122"/>
                        </a:rPr>
                        <a:t>Time usage</a:t>
                      </a:r>
                      <a:endParaRPr kumimoji="0" lang="en-GB" sz="1800" b="1" i="0" u="none" strike="noStrike" cap="none" normalizeH="0" baseline="0" dirty="0" smtClean="0">
                        <a:ln>
                          <a:noFill/>
                        </a:ln>
                        <a:solidFill>
                          <a:schemeClr val="tx1"/>
                        </a:solidFill>
                        <a:effectLst/>
                        <a:latin typeface="Arial" charset="0"/>
                        <a:ea typeface="黑体" pitchFamily="2" charset="-122"/>
                      </a:endParaRPr>
                    </a:p>
                  </a:txBody>
                  <a:tcPr anchor="ctr">
                    <a:lnB w="12700" cap="flat" cmpd="sng" algn="ctr">
                      <a:solidFill>
                        <a:schemeClr val="tx1"/>
                      </a:solidFill>
                      <a:prstDash val="solid"/>
                      <a:round/>
                      <a:headEnd type="none" w="med" len="med"/>
                      <a:tailEnd type="none" w="med" len="med"/>
                    </a:lnB>
                    <a:solidFill>
                      <a:schemeClr val="accent4">
                        <a:lumMod val="20000"/>
                        <a:lumOff val="80000"/>
                      </a:schemeClr>
                    </a:solidFill>
                  </a:tcPr>
                </a:tc>
                <a:tc hMerge="1">
                  <a:txBody>
                    <a:bodyPr/>
                    <a:lstStyle/>
                    <a:p>
                      <a:endParaRPr lang="en-GB" dirty="0"/>
                    </a:p>
                  </a:txBody>
                  <a:tcPr>
                    <a:lnB w="12700" cap="flat" cmpd="sng" algn="ctr">
                      <a:solidFill>
                        <a:schemeClr val="tx1"/>
                      </a:solidFill>
                      <a:prstDash val="solid"/>
                      <a:round/>
                      <a:headEnd type="none" w="med" len="med"/>
                      <a:tailEnd type="none" w="med" len="med"/>
                    </a:lnB>
                  </a:tcPr>
                </a:tc>
                <a:tc rowSpan="2">
                  <a:txBody>
                    <a:bodyPr/>
                    <a:lstStyle/>
                    <a:p>
                      <a:pPr marL="0" marR="0" indent="0" algn="ctr" defTabSz="914400" rtl="0" eaLnBrk="1" fontAlgn="base" latinLnBrk="0" hangingPunct="1">
                        <a:lnSpc>
                          <a:spcPct val="100000"/>
                        </a:lnSpc>
                        <a:spcBef>
                          <a:spcPts val="0"/>
                        </a:spcBef>
                        <a:spcAft>
                          <a:spcPct val="0"/>
                        </a:spcAft>
                        <a:buClrTx/>
                        <a:buSzTx/>
                        <a:buFontTx/>
                        <a:buNone/>
                        <a:tabLst/>
                      </a:pPr>
                      <a:r>
                        <a:rPr lang="en-US" dirty="0" smtClean="0">
                          <a:latin typeface="Arial" charset="0"/>
                          <a:ea typeface="黑体" pitchFamily="2" charset="-122"/>
                        </a:rPr>
                        <a:t>Space complexity</a:t>
                      </a:r>
                    </a:p>
                    <a:p>
                      <a:pPr algn="ctr">
                        <a:spcBef>
                          <a:spcPts val="0"/>
                        </a:spcBef>
                      </a:pPr>
                      <a:r>
                        <a:rPr lang="en-US" dirty="0" smtClean="0">
                          <a:latin typeface="Arial" charset="0"/>
                          <a:ea typeface="黑体" pitchFamily="2" charset="-122"/>
                        </a:rPr>
                        <a:t>Memory usage </a:t>
                      </a:r>
                      <a:endParaRPr kumimoji="0" lang="en-GB" sz="1800" b="0" i="0" u="none" strike="noStrike" cap="none" normalizeH="0" baseline="0" dirty="0" smtClean="0">
                        <a:ln>
                          <a:noFill/>
                        </a:ln>
                        <a:solidFill>
                          <a:schemeClr val="tx1"/>
                        </a:solidFill>
                        <a:effectLst/>
                        <a:latin typeface="Arial" charset="0"/>
                        <a:ea typeface="黑体" pitchFamily="2" charset="-122"/>
                      </a:endParaRPr>
                    </a:p>
                  </a:txBody>
                  <a:tcPr anchor="ctr">
                    <a:solidFill>
                      <a:schemeClr val="accent4">
                        <a:lumMod val="20000"/>
                        <a:lumOff val="80000"/>
                      </a:schemeClr>
                    </a:solidFill>
                  </a:tcPr>
                </a:tc>
              </a:tr>
              <a:tr h="594360">
                <a:tc>
                  <a:txBody>
                    <a:bodyPr/>
                    <a:lstStyle/>
                    <a:p>
                      <a:pPr algn="ctr"/>
                      <a:r>
                        <a:rPr lang="en-US" b="1" dirty="0" smtClean="0">
                          <a:latin typeface="Arial" charset="0"/>
                          <a:ea typeface="黑体" pitchFamily="2" charset="-122"/>
                        </a:rPr>
                        <a:t>Comparison</a:t>
                      </a:r>
                      <a:endParaRPr lang="en-GB" b="1" dirty="0"/>
                    </a:p>
                  </a:txBody>
                  <a:tcPr anchor="ctr">
                    <a:lnT w="12700" cap="flat" cmpd="sng" algn="ctr">
                      <a:solidFill>
                        <a:schemeClr val="tx1"/>
                      </a:solidFill>
                      <a:prstDash val="solid"/>
                      <a:round/>
                      <a:headEnd type="none" w="med" len="med"/>
                      <a:tailEnd type="none" w="med" len="med"/>
                    </a:lnT>
                    <a:solidFill>
                      <a:schemeClr val="accent4">
                        <a:lumMod val="20000"/>
                        <a:lumOff val="80000"/>
                      </a:schemeClr>
                    </a:solidFill>
                  </a:tcPr>
                </a:tc>
                <a:tc>
                  <a:txBody>
                    <a:bodyPr/>
                    <a:lstStyle/>
                    <a:p>
                      <a:pPr algn="ctr"/>
                      <a:r>
                        <a:rPr lang="en-US" b="1" dirty="0" smtClean="0">
                          <a:latin typeface="Arial" charset="0"/>
                          <a:ea typeface="黑体" pitchFamily="2" charset="-122"/>
                        </a:rPr>
                        <a:t>Swaps</a:t>
                      </a:r>
                      <a:endParaRPr lang="en-GB" b="1" dirty="0"/>
                    </a:p>
                  </a:txBody>
                  <a:tcPr anchor="ctr">
                    <a:lnT w="12700" cap="flat" cmpd="sng" algn="ctr">
                      <a:solidFill>
                        <a:schemeClr val="tx1"/>
                      </a:solidFill>
                      <a:prstDash val="solid"/>
                      <a:round/>
                      <a:headEnd type="none" w="med" len="med"/>
                      <a:tailEnd type="none" w="med" len="med"/>
                    </a:lnT>
                    <a:solidFill>
                      <a:schemeClr val="accent4">
                        <a:lumMod val="20000"/>
                        <a:lumOff val="80000"/>
                      </a:schemeClr>
                    </a:solidFill>
                  </a:tcPr>
                </a:tc>
                <a:tc vMerge="1">
                  <a:txBody>
                    <a:bodyPr/>
                    <a:lstStyle/>
                    <a:p>
                      <a:endParaRPr lang="en-GB"/>
                    </a:p>
                  </a:txBody>
                  <a:tcPr/>
                </a:tc>
              </a:tr>
              <a:tr h="949480">
                <a:tc>
                  <a:txBody>
                    <a:bodyPr/>
                    <a:lstStyle/>
                    <a:p>
                      <a:pPr algn="ctr"/>
                      <a:endParaRPr lang="en-GB" dirty="0"/>
                    </a:p>
                  </a:txBody>
                  <a:tcPr anchor="ctr"/>
                </a:tc>
                <a:tc>
                  <a:txBody>
                    <a:bodyPr/>
                    <a:lstStyle/>
                    <a:p>
                      <a:pPr algn="ctr"/>
                      <a:endParaRPr lang="en-GB"/>
                    </a:p>
                  </a:txBody>
                  <a:tcPr anchor="ctr"/>
                </a:tc>
                <a:tc>
                  <a:txBody>
                    <a:bodyPr/>
                    <a:lstStyle/>
                    <a:p>
                      <a:pPr algn="ctr"/>
                      <a:endParaRPr lang="en-GB"/>
                    </a:p>
                  </a:txBody>
                  <a:tcPr anchor="ctr"/>
                </a:tc>
              </a:tr>
              <a:tr h="949480">
                <a:tc>
                  <a:txBody>
                    <a:bodyPr/>
                    <a:lstStyle/>
                    <a:p>
                      <a:pPr algn="ctr"/>
                      <a:endParaRPr lang="en-GB" dirty="0"/>
                    </a:p>
                  </a:txBody>
                  <a:tcPr anchor="ctr">
                    <a:solidFill>
                      <a:schemeClr val="accent3">
                        <a:lumMod val="20000"/>
                        <a:lumOff val="80000"/>
                      </a:schemeClr>
                    </a:solidFill>
                  </a:tcPr>
                </a:tc>
                <a:tc>
                  <a:txBody>
                    <a:bodyPr/>
                    <a:lstStyle/>
                    <a:p>
                      <a:pPr algn="ctr"/>
                      <a:endParaRPr lang="en-GB" dirty="0"/>
                    </a:p>
                  </a:txBody>
                  <a:tcPr anchor="ctr">
                    <a:solidFill>
                      <a:schemeClr val="accent3">
                        <a:lumMod val="20000"/>
                        <a:lumOff val="80000"/>
                      </a:schemeClr>
                    </a:solidFill>
                  </a:tcPr>
                </a:tc>
                <a:tc>
                  <a:txBody>
                    <a:bodyPr/>
                    <a:lstStyle/>
                    <a:p>
                      <a:pPr algn="ctr"/>
                      <a:endParaRPr lang="en-GB" dirty="0"/>
                    </a:p>
                  </a:txBody>
                  <a:tcPr anchor="ctr">
                    <a:solidFill>
                      <a:schemeClr val="accent3">
                        <a:lumMod val="20000"/>
                        <a:lumOff val="80000"/>
                      </a:schemeClr>
                    </a:solidFill>
                  </a:tcPr>
                </a:tc>
              </a:tr>
              <a:tr h="949480">
                <a:tc>
                  <a:txBody>
                    <a:bodyPr/>
                    <a:lstStyle/>
                    <a:p>
                      <a:pPr algn="ctr"/>
                      <a:endParaRPr lang="en-GB" dirty="0"/>
                    </a:p>
                  </a:txBody>
                  <a:tcPr anchor="ctr"/>
                </a:tc>
                <a:tc>
                  <a:txBody>
                    <a:bodyPr/>
                    <a:lstStyle/>
                    <a:p>
                      <a:pPr algn="ctr"/>
                      <a:endParaRPr lang="en-GB"/>
                    </a:p>
                  </a:txBody>
                  <a:tcPr anchor="ctr"/>
                </a:tc>
                <a:tc>
                  <a:txBody>
                    <a:bodyPr/>
                    <a:lstStyle/>
                    <a:p>
                      <a:pPr algn="ctr"/>
                      <a:endParaRPr lang="en-GB" dirty="0"/>
                    </a:p>
                  </a:txBody>
                  <a:tcPr anchor="ctr"/>
                </a:tc>
              </a:tr>
            </a:tbl>
          </a:graphicData>
        </a:graphic>
      </p:graphicFrame>
    </p:spTree>
    <p:extLst>
      <p:ext uri="{BB962C8B-B14F-4D97-AF65-F5344CB8AC3E}">
        <p14:creationId xmlns:p14="http://schemas.microsoft.com/office/powerpoint/2010/main" val="3050604969"/>
      </p:ext>
    </p:extLst>
  </p:cSld>
  <p:clrMapOvr>
    <a:masterClrMapping/>
  </p:clrMapOvr>
  <p:timing>
    <p:tnLst>
      <p:par>
        <p:cTn id="1" dur="indefinite" restart="never" nodeType="tmRoot"/>
      </p:par>
    </p:tnLst>
  </p:timing>
</p:sld>
</file>

<file path=ppt/theme/theme1.xml><?xml version="1.0" encoding="utf-8"?>
<a:theme xmlns:a="http://schemas.openxmlformats.org/drawingml/2006/main" name="wondershare_20060523a">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wondershare_20060523a">
      <a:majorFont>
        <a:latin typeface="Arial"/>
        <a:ea typeface="黑体"/>
        <a:cs typeface=""/>
      </a:majorFont>
      <a:minorFont>
        <a:latin typeface="Arial"/>
        <a:ea typeface="黑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bg1"/>
        </a:solidFill>
        <a:ln w="12700" cap="flat" cmpd="sng" algn="ctr">
          <a:solidFill>
            <a:srgbClr val="000066"/>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ctr" anchorCtr="0" compatLnSpc="1">
        <a:prstTxWarp prst="textNoShape">
          <a:avLst/>
        </a:prstTxWarp>
      </a:bodyPr>
      <a:lstStyle>
        <a:defPPr marL="0" marR="0" indent="0" algn="l" defTabSz="914400" rtl="0" eaLnBrk="1" fontAlgn="base" latinLnBrk="0" hangingPunct="1">
          <a:lnSpc>
            <a:spcPct val="100000"/>
          </a:lnSpc>
          <a:spcBef>
            <a:spcPct val="50000"/>
          </a:spcBef>
          <a:spcAft>
            <a:spcPct val="0"/>
          </a:spcAft>
          <a:buClrTx/>
          <a:buSzTx/>
          <a:buFontTx/>
          <a:buNone/>
          <a:tabLst/>
          <a:defRPr kumimoji="0" lang="zh-CN" altLang="en-US" sz="2000" b="0" i="0" u="none" strike="noStrike" cap="none" normalizeH="0" baseline="0" smtClean="0">
            <a:ln>
              <a:noFill/>
            </a:ln>
            <a:solidFill>
              <a:schemeClr val="tx1"/>
            </a:solidFill>
            <a:effectLst/>
            <a:latin typeface="Arial" charset="0"/>
            <a:ea typeface="黑体" pitchFamily="2" charset="-122"/>
          </a:defRPr>
        </a:defPPr>
      </a:lstStyle>
    </a:spDef>
    <a:lnDef>
      <a:spPr bwMode="auto">
        <a:xfrm>
          <a:off x="0" y="0"/>
          <a:ext cx="1" cy="1"/>
        </a:xfrm>
        <a:custGeom>
          <a:avLst/>
          <a:gdLst/>
          <a:ahLst/>
          <a:cxnLst/>
          <a:rect l="0" t="0" r="0" b="0"/>
          <a:pathLst/>
        </a:custGeom>
        <a:solidFill>
          <a:schemeClr val="bg1"/>
        </a:solidFill>
        <a:ln w="12700" cap="flat" cmpd="sng" algn="ctr">
          <a:solidFill>
            <a:srgbClr val="000066"/>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ctr" anchorCtr="0" compatLnSpc="1">
        <a:prstTxWarp prst="textNoShape">
          <a:avLst/>
        </a:prstTxWarp>
      </a:bodyPr>
      <a:lstStyle>
        <a:defPPr marL="0" marR="0" indent="0" algn="l" defTabSz="914400" rtl="0" eaLnBrk="1" fontAlgn="base" latinLnBrk="0" hangingPunct="1">
          <a:lnSpc>
            <a:spcPct val="100000"/>
          </a:lnSpc>
          <a:spcBef>
            <a:spcPct val="50000"/>
          </a:spcBef>
          <a:spcAft>
            <a:spcPct val="0"/>
          </a:spcAft>
          <a:buClrTx/>
          <a:buSzTx/>
          <a:buFontTx/>
          <a:buNone/>
          <a:tabLst/>
          <a:defRPr kumimoji="0" lang="zh-CN" altLang="en-US" sz="2000" b="0" i="0" u="none" strike="noStrike" cap="none" normalizeH="0" baseline="0" smtClean="0">
            <a:ln>
              <a:noFill/>
            </a:ln>
            <a:solidFill>
              <a:schemeClr val="tx1"/>
            </a:solidFill>
            <a:effectLst/>
            <a:latin typeface="Arial" charset="0"/>
            <a:ea typeface="黑体" pitchFamily="2" charset="-122"/>
          </a:defRPr>
        </a:defPPr>
      </a:lstStyle>
    </a:lnDef>
  </a:objectDefaults>
  <a:extraClrSchemeLst>
    <a:extraClrScheme>
      <a:clrScheme name="wondershare_20060523a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wondershare_20060523a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wondershare_20060523a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wondershare_20060523a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wondershare_20060523a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wondershare_20060523a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wondershare_20060523a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wondershare_20060523a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wondershare_20060523a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wondershare_20060523a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wondershare_20060523a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wondershare_20060523a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45081</TotalTime>
  <Words>2240</Words>
  <Application>Microsoft Office PowerPoint</Application>
  <PresentationFormat>全屏显示(4:3)</PresentationFormat>
  <Paragraphs>401</Paragraphs>
  <Slides>31</Slides>
  <Notes>31</Notes>
  <HiddenSlides>0</HiddenSlides>
  <MMClips>7</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31</vt:i4>
      </vt:variant>
    </vt:vector>
  </HeadingPairs>
  <TitlesOfParts>
    <vt:vector size="40" baseType="lpstr">
      <vt:lpstr>宋体</vt:lpstr>
      <vt:lpstr>黑体</vt:lpstr>
      <vt:lpstr>Arial</vt:lpstr>
      <vt:lpstr>Calibri</vt:lpstr>
      <vt:lpstr>Cambria Math</vt:lpstr>
      <vt:lpstr>Segoe UI</vt:lpstr>
      <vt:lpstr>Times New Roman</vt:lpstr>
      <vt:lpstr>Wingdings</vt:lpstr>
      <vt:lpstr>wondershare_20060523a</vt:lpstr>
      <vt:lpstr>IB computer science </vt:lpstr>
      <vt:lpstr>3 Basic Algorithms: Insertion</vt:lpstr>
      <vt:lpstr>3 Basic Algorithms: Selection</vt:lpstr>
      <vt:lpstr>3 Basic Algorithms: Bubble</vt:lpstr>
      <vt:lpstr>Summary: 3 Basic Algorithms</vt:lpstr>
      <vt:lpstr>Lesson Orientation</vt:lpstr>
      <vt:lpstr>Implementation</vt:lpstr>
      <vt:lpstr>Lesson Orientation</vt:lpstr>
      <vt:lpstr>Performance Analysis</vt:lpstr>
      <vt:lpstr>Implementation</vt:lpstr>
      <vt:lpstr>Performance Analysis: Bubble</vt:lpstr>
      <vt:lpstr>Performance Analysis</vt:lpstr>
      <vt:lpstr>Extensions</vt:lpstr>
      <vt:lpstr>Lesson Orientation</vt:lpstr>
      <vt:lpstr>Merge sort</vt:lpstr>
      <vt:lpstr>Merge sort</vt:lpstr>
      <vt:lpstr>Merge sort</vt:lpstr>
      <vt:lpstr>Merge sort</vt:lpstr>
      <vt:lpstr>Merge sort</vt:lpstr>
      <vt:lpstr>Merge sort</vt:lpstr>
      <vt:lpstr>Merge sort</vt:lpstr>
      <vt:lpstr>Merge sort</vt:lpstr>
      <vt:lpstr>PowerPoint 演示文稿</vt:lpstr>
      <vt:lpstr>Merge sort</vt:lpstr>
      <vt:lpstr>Merge sort</vt:lpstr>
      <vt:lpstr>Merge sort</vt:lpstr>
      <vt:lpstr>Merge sort</vt:lpstr>
      <vt:lpstr>Merge sort</vt:lpstr>
      <vt:lpstr>Homework</vt:lpstr>
      <vt:lpstr>Thank you very much!</vt:lpstr>
      <vt:lpstr>CompSci Guide</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windy</dc:creator>
  <cp:lastModifiedBy>windy</cp:lastModifiedBy>
  <cp:revision>1680</cp:revision>
  <cp:lastPrinted>2016-10-16T09:24:12Z</cp:lastPrinted>
  <dcterms:created xsi:type="dcterms:W3CDTF">1601-01-01T00:00:00Z</dcterms:created>
  <dcterms:modified xsi:type="dcterms:W3CDTF">2016-10-18T00:50:37Z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Version">
    <vt:i4>1</vt:i4>
  </property>
</Properties>
</file>